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09_ADA625F1.xml" ContentType="application/vnd.ms-powerpoint.comments+xml"/>
  <Override PartName="/ppt/comments/modernComment_104_94B9B8A9.xml" ContentType="application/vnd.ms-powerpoint.comments+xml"/>
  <Override PartName="/ppt/notesSlides/notesSlide2.xml" ContentType="application/vnd.openxmlformats-officedocument.presentationml.notesSlide+xml"/>
  <Override PartName="/ppt/comments/modernComment_10B_1076941B.xml" ContentType="application/vnd.ms-powerpoint.comments+xml"/>
  <Override PartName="/ppt/comments/modernComment_107_DE1F8C27.xml" ContentType="application/vnd.ms-powerpoint.comments+xml"/>
  <Override PartName="/ppt/notesSlides/notesSlide3.xml" ContentType="application/vnd.openxmlformats-officedocument.presentationml.notesSlide+xml"/>
  <Override PartName="/ppt/comments/modernComment_10C_D0199704.xml" ContentType="application/vnd.ms-powerpoint.comments+xml"/>
  <Override PartName="/ppt/comments/modernComment_103_1061D31.xml" ContentType="application/vnd.ms-powerpoint.comments+xml"/>
  <Override PartName="/ppt/notesSlides/notesSlide4.xml" ContentType="application/vnd.openxmlformats-officedocument.presentationml.notesSlide+xml"/>
  <Override PartName="/ppt/comments/modernComment_10D_7E9F156F.xml" ContentType="application/vnd.ms-powerpoint.comment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65" r:id="rId3"/>
    <p:sldId id="266" r:id="rId4"/>
    <p:sldId id="260" r:id="rId5"/>
    <p:sldId id="267" r:id="rId6"/>
    <p:sldId id="263" r:id="rId7"/>
    <p:sldId id="268" r:id="rId8"/>
    <p:sldId id="259" r:id="rId9"/>
    <p:sldId id="269"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6707E57-BA4E-0B1F-081A-1468C6C7087D}" name="Guest User" initials="GU" userId="90b15c0f4dda4634" providerId="Windows Live"/>
  <p188:author id="{E3E27D7D-A6C7-F51D-221B-10CCCD97FF8E}" name="Will Ross" initials="WR" userId="a5548d24f4b5b9a7" providerId="Windows Live"/>
  <p188:author id="{40221FFB-6083-FB02-7F6D-D3F7152EC2CB}" name="Dylan Stone" initials="DS" userId="50b244bae31583d6"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FCFCF"/>
    <a:srgbClr val="888888"/>
    <a:srgbClr val="D8E1F3"/>
    <a:srgbClr val="ECD8D8"/>
    <a:srgbClr val="A10000"/>
    <a:srgbClr val="7395D3"/>
    <a:srgbClr val="8FAADC"/>
    <a:srgbClr val="A5BBE3"/>
    <a:srgbClr val="5C0000"/>
    <a:srgbClr val="8A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FA2E29-C198-481B-B66D-EC25E3F31CB1}" v="4063" dt="2022-05-04T21:27:46.534"/>
    <p1510:client id="{6BFE99CE-275F-4E09-9402-AC5E66B09ED6}" v="189" dt="2022-05-04T21:12:47.634"/>
    <p1510:client id="{8AB40551-0431-47D3-95F4-6AEF15771296}" v="418" dt="2022-05-05T17:13:19.3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8/10/relationships/authors" Target="author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omments/modernComment_103_1061D31.xml><?xml version="1.0" encoding="utf-8"?>
<p188:cmLst xmlns:a="http://schemas.openxmlformats.org/drawingml/2006/main" xmlns:r="http://schemas.openxmlformats.org/officeDocument/2006/relationships" xmlns:p188="http://schemas.microsoft.com/office/powerpoint/2018/8/main">
  <p188:cm id="{346994AD-B1F8-46C8-9FAE-E6B6DCA62868}" authorId="{F6707E57-BA4E-0B1F-081A-1468C6C7087D}" status="resolved" created="2022-05-02T21:53:27.396" complete="100000">
    <ac:txMkLst xmlns:ac="http://schemas.microsoft.com/office/drawing/2013/main/command">
      <pc:docMk xmlns:pc="http://schemas.microsoft.com/office/powerpoint/2013/main/command"/>
      <pc:sldMk xmlns:pc="http://schemas.microsoft.com/office/powerpoint/2013/main/command" cId="17177905" sldId="259"/>
      <ac:spMk id="3" creationId="{711F3BCA-05D0-4239-9F37-067A0DC3F3F8}"/>
      <ac:txMk cp="1" len="868">
        <ac:context len="873" hash="375162763"/>
      </ac:txMk>
    </ac:txMkLst>
    <p188:pos x="2824293" y="3970788"/>
    <p188:txBody>
      <a:bodyPr/>
      <a:lstStyle/>
      <a:p>
        <a:r>
          <a:rPr lang="en-US"/>
          <a:t>Topic= The outcomes of America's economy if all immigrants were able to work in the US</a:t>
        </a:r>
      </a:p>
    </p188:txBody>
  </p188:cm>
  <p188:cm id="{88C4938F-2BCC-4DF4-A217-E495A1EE7B66}" authorId="{F6707E57-BA4E-0B1F-081A-1468C6C7087D}" status="resolved" created="2022-05-02T22:07:28.253" complete="100000">
    <ac:txMkLst xmlns:ac="http://schemas.microsoft.com/office/drawing/2013/main/command">
      <pc:docMk xmlns:pc="http://schemas.microsoft.com/office/powerpoint/2013/main/command"/>
      <pc:sldMk xmlns:pc="http://schemas.microsoft.com/office/powerpoint/2013/main/command" cId="17177905" sldId="259"/>
      <ac:spMk id="3" creationId="{711F3BCA-05D0-4239-9F37-067A0DC3F3F8}"/>
      <ac:txMk cp="0" len="150">
        <ac:context len="873" hash="375162763"/>
      </ac:txMk>
    </ac:txMkLst>
    <p188:pos x="5264091" y="447412"/>
    <p188:txBody>
      <a:bodyPr/>
      <a:lstStyle/>
      <a:p>
        <a:r>
          <a:rPr lang="en-US"/>
          <a:t>If immigration reform can happen, meaning slow but increased integration of immigrants, the benefits would heavily outweigh the negative consequences = Good as is</a:t>
        </a:r>
      </a:p>
    </p188:txBody>
  </p188:cm>
</p188:cmLst>
</file>

<file path=ppt/comments/modernComment_104_94B9B8A9.xml><?xml version="1.0" encoding="utf-8"?>
<p188:cmLst xmlns:a="http://schemas.openxmlformats.org/drawingml/2006/main" xmlns:r="http://schemas.openxmlformats.org/officeDocument/2006/relationships" xmlns:p188="http://schemas.microsoft.com/office/powerpoint/2018/8/main">
  <p188:cm id="{5F46144A-6E58-48E2-A1FF-458BFA924141}" authorId="{F6707E57-BA4E-0B1F-081A-1468C6C7087D}" status="resolved" created="2022-05-02T21:49:48.622" complete="100000">
    <ac:txMkLst xmlns:ac="http://schemas.microsoft.com/office/drawing/2013/main/command">
      <pc:docMk xmlns:pc="http://schemas.microsoft.com/office/powerpoint/2013/main/command"/>
      <pc:sldMk xmlns:pc="http://schemas.microsoft.com/office/powerpoint/2013/main/command" cId="2495199401" sldId="260"/>
      <ac:spMk id="19" creationId="{FAE68BF8-28EE-45A9-A23E-7E827DC435D9}"/>
      <ac:txMk cp="0" len="1383">
        <ac:context len="1384" hash="2260118712"/>
      </ac:txMk>
    </ac:txMkLst>
    <p188:pos x="1412146" y="4229449"/>
    <p188:txBody>
      <a:bodyPr/>
      <a:lstStyle/>
      <a:p>
        <a:r>
          <a:rPr lang="en-US"/>
          <a:t>Topic= how immigrants change America's economy with providing labor</a:t>
        </a:r>
      </a:p>
    </p188:txBody>
  </p188:cm>
  <p188:cm id="{9AB5E00E-A698-4372-873E-982F963DD85F}" authorId="{F6707E57-BA4E-0B1F-081A-1468C6C7087D}" status="resolved" created="2022-05-02T22:00:32.523" complete="100000">
    <pc:sldMkLst xmlns:pc="http://schemas.microsoft.com/office/powerpoint/2013/main/command">
      <pc:docMk/>
      <pc:sldMk cId="2495199401" sldId="260"/>
    </pc:sldMkLst>
    <p188:txBody>
      <a:bodyPr/>
      <a:lstStyle/>
      <a:p>
        <a:r>
          <a:rPr lang="en-US"/>
          <a:t>A common controversy among people living in the United States is “do immigrants help or hurt the economy?”  = Debating whether immigrants benefit or hurt the US economy is a commonly controversial topic among American citizens. </a:t>
        </a:r>
      </a:p>
    </p188:txBody>
  </p188:cm>
</p188:cmLst>
</file>

<file path=ppt/comments/modernComment_107_DE1F8C27.xml><?xml version="1.0" encoding="utf-8"?>
<p188:cmLst xmlns:a="http://schemas.openxmlformats.org/drawingml/2006/main" xmlns:r="http://schemas.openxmlformats.org/officeDocument/2006/relationships" xmlns:p188="http://schemas.microsoft.com/office/powerpoint/2018/8/main">
  <p188:cm id="{25D69F30-62D8-41CF-898C-5956699131AE}" authorId="{F6707E57-BA4E-0B1F-081A-1468C6C7087D}" status="resolved" created="2022-05-02T21:50:52.672" complete="100000">
    <ac:txMkLst xmlns:ac="http://schemas.microsoft.com/office/drawing/2013/main/command">
      <pc:docMk xmlns:pc="http://schemas.microsoft.com/office/powerpoint/2013/main/command"/>
      <pc:sldMk xmlns:pc="http://schemas.microsoft.com/office/powerpoint/2013/main/command" cId="3726609447" sldId="263"/>
      <ac:spMk id="21" creationId="{D43CB928-AD18-2846-9B5E-A3651220CBBC}"/>
      <ac:txMk cp="0" len="587">
        <ac:context len="588" hash="2133388253"/>
      </ac:txMk>
    </ac:txMkLst>
    <p188:pos x="1377192" y="3334623"/>
    <p188:txBody>
      <a:bodyPr/>
      <a:lstStyle/>
      <a:p>
        <a:r>
          <a:rPr lang="en-US"/>
          <a:t>Topic= Amount of immigrants in US over time</a:t>
        </a:r>
      </a:p>
    </p188:txBody>
  </p188:cm>
  <p188:cm id="{93E4B29D-4200-4C6E-8FDB-6AB25C522F91}" authorId="{F6707E57-BA4E-0B1F-081A-1468C6C7087D}" status="resolved" created="2022-05-02T21:51:36.673" complete="100000">
    <ac:txMkLst xmlns:ac="http://schemas.microsoft.com/office/drawing/2013/main/command">
      <pc:docMk xmlns:pc="http://schemas.microsoft.com/office/powerpoint/2013/main/command"/>
      <pc:sldMk xmlns:pc="http://schemas.microsoft.com/office/powerpoint/2013/main/command" cId="3726609447" sldId="263"/>
      <ac:spMk id="22" creationId="{6274E343-E53E-F0C8-4FBD-BB1D1C7D6198}"/>
      <ac:txMk cp="0" len="587">
        <ac:context len="588" hash="4164526146"/>
      </ac:txMk>
    </ac:txMkLst>
    <p188:pos x="2153174" y="2971100"/>
    <p188:txBody>
      <a:bodyPr/>
      <a:lstStyle/>
      <a:p>
        <a:r>
          <a:rPr lang="en-US"/>
          <a:t>Topic= comparison of different occupations immigrants work in </a:t>
        </a:r>
      </a:p>
    </p188:txBody>
  </p188:cm>
  <p188:cm id="{2BF2B685-1652-4105-94DA-FF3E760C7941}" authorId="{F6707E57-BA4E-0B1F-081A-1468C6C7087D}" status="resolved" created="2022-05-02T22:03:43.466" complete="100000">
    <ac:txMkLst xmlns:ac="http://schemas.microsoft.com/office/drawing/2013/main/command">
      <pc:docMk xmlns:pc="http://schemas.microsoft.com/office/powerpoint/2013/main/command"/>
      <pc:sldMk xmlns:pc="http://schemas.microsoft.com/office/powerpoint/2013/main/command" cId="3726609447" sldId="263"/>
      <ac:spMk id="21" creationId="{D43CB928-AD18-2846-9B5E-A3651220CBBC}"/>
      <ac:txMk cp="0" len="43">
        <ac:context len="588" hash="2133388253"/>
      </ac:txMk>
    </ac:txMkLst>
    <p188:pos x="999688" y="971724"/>
    <p188:txBody>
      <a:bodyPr/>
      <a:lstStyle/>
      <a:p>
        <a:r>
          <a:rPr lang="en-US"/>
          <a:t>On the right, two graphs are displayed. Figure I is a line graph that visually provides a wider timeframe of population of immigrants in the United States.  = The top graph pictured explains a timeline of the immigrant population in the United States.</a:t>
        </a:r>
      </a:p>
    </p188:txBody>
  </p188:cm>
</p188:cmLst>
</file>

<file path=ppt/comments/modernComment_109_ADA625F1.xml><?xml version="1.0" encoding="utf-8"?>
<p188:cmLst xmlns:a="http://schemas.openxmlformats.org/drawingml/2006/main" xmlns:r="http://schemas.openxmlformats.org/officeDocument/2006/relationships" xmlns:p188="http://schemas.microsoft.com/office/powerpoint/2018/8/main">
  <p188:cm id="{962EB79E-A1E8-4B52-8E47-636368AEEA28}" authorId="{F6707E57-BA4E-0B1F-081A-1468C6C7087D}" status="resolved" created="2022-05-02T21:47:00.241" complete="100000">
    <ac:txMkLst xmlns:ac="http://schemas.microsoft.com/office/drawing/2013/main/command">
      <pc:docMk xmlns:pc="http://schemas.microsoft.com/office/powerpoint/2013/main/command"/>
      <pc:sldMk xmlns:pc="http://schemas.microsoft.com/office/powerpoint/2013/main/command" cId="2913347057" sldId="265"/>
      <ac:spMk id="4" creationId="{C7E3A7F7-E868-497A-9447-93AE701F9B38}"/>
      <ac:txMk cp="12" len="1965">
        <ac:context len="1978" hash="2523428381"/>
      </ac:txMk>
    </ac:txMkLst>
    <p188:pos x="2495724" y="5313027"/>
    <p188:txBody>
      <a:bodyPr/>
      <a:lstStyle/>
      <a:p>
        <a:r>
          <a:rPr lang="en-US"/>
          <a:t>Topic= advantages of immigrant labor in America</a:t>
        </a:r>
      </a:p>
    </p188:txBody>
  </p188:cm>
  <p188:cm id="{923CFBD8-99F5-4A97-92C3-EC45D34EFFF2}" authorId="{F6707E57-BA4E-0B1F-081A-1468C6C7087D}" status="resolved" created="2022-05-02T21:47:45.899" complete="100000">
    <ac:txMkLst xmlns:ac="http://schemas.microsoft.com/office/drawing/2013/main/command">
      <pc:docMk xmlns:pc="http://schemas.microsoft.com/office/powerpoint/2013/main/command"/>
      <pc:sldMk xmlns:pc="http://schemas.microsoft.com/office/powerpoint/2013/main/command" cId="2913347057" sldId="265"/>
      <ac:spMk id="6" creationId="{5E362AD2-B3B6-40B5-B474-BA5DDA85780E}"/>
      <ac:txMk cp="0" len="1278">
        <ac:context len="1279" hash="1379516073"/>
      </ac:txMk>
    </ac:txMkLst>
    <p188:pos x="2544660" y="6228825"/>
    <p188:txBody>
      <a:bodyPr/>
      <a:lstStyle/>
      <a:p>
        <a:r>
          <a:rPr lang="en-US"/>
          <a:t>Topic= history/background behind the effects of immigrant labor in the US economy</a:t>
        </a:r>
      </a:p>
    </p188:txBody>
  </p188:cm>
</p188:cmLst>
</file>

<file path=ppt/comments/modernComment_10B_1076941B.xml><?xml version="1.0" encoding="utf-8"?>
<p188:cmLst xmlns:a="http://schemas.openxmlformats.org/drawingml/2006/main" xmlns:r="http://schemas.openxmlformats.org/officeDocument/2006/relationships" xmlns:p188="http://schemas.microsoft.com/office/powerpoint/2018/8/main">
  <p188:cm id="{2140DC9C-3CFD-4FB1-AB41-D86155ED2053}" authorId="{F6707E57-BA4E-0B1F-081A-1468C6C7087D}" status="resolved" created="2022-05-02T22:02:58.277" complete="100000">
    <ac:txMkLst xmlns:ac="http://schemas.microsoft.com/office/drawing/2013/main/command">
      <pc:docMk xmlns:pc="http://schemas.microsoft.com/office/powerpoint/2013/main/command"/>
      <pc:sldMk xmlns:pc="http://schemas.microsoft.com/office/powerpoint/2013/main/command" cId="276206619" sldId="267"/>
      <ac:spMk id="22" creationId="{A6F94476-EF97-49D7-8FEB-4BD941016D6E}"/>
      <ac:txMk cp="105">
        <ac:context len="1620" hash="3836501977"/>
      </ac:txMk>
    </ac:txMkLst>
    <p188:pos x="2593596" y="426440"/>
    <p188:txBody>
      <a:bodyPr/>
      <a:lstStyle/>
      <a:p>
        <a:r>
          <a:rPr lang="en-US"/>
          <a:t>One of the main concerns about immigrants migrating into America is that people think they will lower America’s economy = Many people are strongly concerned that immigrants disadvantage the US economy. </a:t>
        </a:r>
      </a:p>
    </p188:txBody>
  </p188:cm>
</p188:cmLst>
</file>

<file path=ppt/comments/modernComment_10C_D0199704.xml><?xml version="1.0" encoding="utf-8"?>
<p188:cmLst xmlns:a="http://schemas.openxmlformats.org/drawingml/2006/main" xmlns:r="http://schemas.openxmlformats.org/officeDocument/2006/relationships" xmlns:p188="http://schemas.microsoft.com/office/powerpoint/2018/8/main">
  <p188:cm id="{032CE179-35D4-44F2-8608-E7F3B1501988}" authorId="{F6707E57-BA4E-0B1F-081A-1468C6C7087D}" status="resolved" created="2022-05-02T21:51:56.877" complete="100000">
    <ac:txMkLst xmlns:ac="http://schemas.microsoft.com/office/drawing/2013/main/command">
      <pc:docMk xmlns:pc="http://schemas.microsoft.com/office/powerpoint/2013/main/command"/>
      <pc:sldMk xmlns:pc="http://schemas.microsoft.com/office/powerpoint/2013/main/command" cId="3491337988" sldId="268"/>
      <ac:spMk id="2" creationId="{D23DA916-4D13-47AE-8AA5-BFAA04B2C431}"/>
      <ac:txMk cp="5" len="676">
        <ac:context len="1476" hash="4051577713"/>
      </ac:txMk>
    </ac:txMkLst>
    <p188:pos x="5103302" y="1705761"/>
    <p188:txBody>
      <a:bodyPr/>
      <a:lstStyle/>
      <a:p>
        <a:r>
          <a:rPr lang="en-US"/>
          <a:t>Topic= How Covid-19 affected immigrant labor</a:t>
        </a:r>
      </a:p>
    </p188:txBody>
  </p188:cm>
  <p188:cm id="{97250253-11A2-444A-9C91-473D13DC5810}" authorId="{F6707E57-BA4E-0B1F-081A-1468C6C7087D}" status="resolved" created="2022-05-02T21:52:41.660" complete="100000">
    <ac:txMkLst xmlns:ac="http://schemas.microsoft.com/office/drawing/2013/main/command">
      <pc:docMk xmlns:pc="http://schemas.microsoft.com/office/powerpoint/2013/main/command"/>
      <pc:sldMk xmlns:pc="http://schemas.microsoft.com/office/powerpoint/2013/main/command" cId="3491337988" sldId="268"/>
      <ac:spMk id="2" creationId="{D23DA916-4D13-47AE-8AA5-BFAA04B2C431}"/>
      <ac:txMk cp="688" len="787">
        <ac:context len="1476" hash="4051577713"/>
      </ac:txMk>
    </ac:txMkLst>
    <p188:pos x="5571688" y="3803009"/>
    <p188:txBody>
      <a:bodyPr/>
      <a:lstStyle/>
      <a:p>
        <a:r>
          <a:rPr lang="en-US"/>
          <a:t>Topic= The benefits immigrants add to help America recover from the pandemic</a:t>
        </a:r>
      </a:p>
    </p188:txBody>
  </p188:cm>
  <p188:cm id="{E38B608C-6106-423B-8069-89E66948DAA3}" authorId="{F6707E57-BA4E-0B1F-081A-1468C6C7087D}" status="resolved" created="2022-05-02T22:06:03.673" complete="100000">
    <ac:txMkLst xmlns:ac="http://schemas.microsoft.com/office/drawing/2013/main/command">
      <pc:docMk xmlns:pc="http://schemas.microsoft.com/office/powerpoint/2013/main/command"/>
      <pc:sldMk xmlns:pc="http://schemas.microsoft.com/office/powerpoint/2013/main/command" cId="3491337988" sldId="268"/>
      <ac:spMk id="2" creationId="{D23DA916-4D13-47AE-8AA5-BFAA04B2C431}"/>
      <ac:txMk cp="5" len="1">
        <ac:context len="1476" hash="4051577713"/>
      </ac:txMk>
    </ac:txMkLst>
    <p188:pos x="2887211" y="447412"/>
    <p188:txBody>
      <a:bodyPr/>
      <a:lstStyle/>
      <a:p>
        <a:r>
          <a:rPr lang="en-US"/>
          <a:t>The pandemic brought out many issues in immigration policies in terms of public welfare programs, and it's workers' rights. = Covid-19 arose a variety of immigration policy issues with public welfare programs and workers' rights.</a:t>
        </a:r>
      </a:p>
    </p188:txBody>
  </p188:cm>
</p188:cmLst>
</file>

<file path=ppt/comments/modernComment_10D_7E9F156F.xml><?xml version="1.0" encoding="utf-8"?>
<p188:cmLst xmlns:a="http://schemas.openxmlformats.org/drawingml/2006/main" xmlns:r="http://schemas.openxmlformats.org/officeDocument/2006/relationships" xmlns:p188="http://schemas.microsoft.com/office/powerpoint/2018/8/main">
  <p188:cm id="{008E6333-1C5B-467E-B3F2-08751DB779A5}" authorId="{F6707E57-BA4E-0B1F-081A-1468C6C7087D}" status="resolved" created="2022-05-02T21:54:18.476" complete="100000">
    <ac:txMkLst xmlns:ac="http://schemas.microsoft.com/office/drawing/2013/main/command">
      <pc:docMk xmlns:pc="http://schemas.microsoft.com/office/powerpoint/2013/main/command"/>
      <pc:sldMk xmlns:pc="http://schemas.microsoft.com/office/powerpoint/2013/main/command" cId="2124354927" sldId="269"/>
      <ac:spMk id="4" creationId="{C7E3A7F7-E868-497A-9447-93AE701F9B38}"/>
      <ac:txMk cp="12" len="793">
        <ac:context len="1749" hash="3128153934"/>
      </ac:txMk>
    </ac:txMkLst>
    <p188:pos x="6242807" y="2698458"/>
    <p188:txBody>
      <a:bodyPr/>
      <a:lstStyle/>
      <a:p>
        <a:r>
          <a:rPr lang="en-US"/>
          <a:t>Topic= the specific economic benefits from immigrant labor in America</a:t>
        </a:r>
      </a:p>
    </p188:txBody>
  </p188:cm>
  <p188:cm id="{C0F47F01-DEC8-4E3D-9BF6-1E68AE51B341}" authorId="{F6707E57-BA4E-0B1F-081A-1468C6C7087D}" status="resolved" created="2022-05-02T21:56:58.129" complete="100000">
    <ac:txMkLst xmlns:ac="http://schemas.microsoft.com/office/drawing/2013/main/command">
      <pc:docMk xmlns:pc="http://schemas.microsoft.com/office/powerpoint/2013/main/command"/>
      <pc:sldMk xmlns:pc="http://schemas.microsoft.com/office/powerpoint/2013/main/command" cId="2124354927" sldId="269"/>
      <ac:spMk id="4" creationId="{C7E3A7F7-E868-497A-9447-93AE701F9B38}"/>
      <ac:txMk cp="811" len="808">
        <ac:context len="1749" hash="3128153934"/>
      </ac:txMk>
    </ac:txMkLst>
    <p188:pos x="3816990" y="5005431"/>
    <p188:txBody>
      <a:bodyPr/>
      <a:lstStyle/>
      <a:p>
        <a:r>
          <a:rPr lang="en-US"/>
          <a:t>Topic= How the workforce pertains to immigrant labor and economic effects in the US</a:t>
        </a:r>
      </a:p>
    </p188:txBody>
  </p188:cm>
  <p188:cm id="{30E3783B-B482-45BF-9932-124846FB4842}" authorId="{F6707E57-BA4E-0B1F-081A-1468C6C7087D}" status="resolved" created="2022-05-02T22:10:00.992" complete="100000">
    <ac:txMkLst xmlns:ac="http://schemas.microsoft.com/office/drawing/2013/main/command">
      <pc:docMk xmlns:pc="http://schemas.microsoft.com/office/powerpoint/2013/main/command"/>
      <pc:sldMk xmlns:pc="http://schemas.microsoft.com/office/powerpoint/2013/main/command" cId="2124354927" sldId="269"/>
      <ac:spMk id="4" creationId="{C7E3A7F7-E868-497A-9447-93AE701F9B38}"/>
      <ac:txMk cp="11" len="11">
        <ac:context len="1749" hash="3128153934"/>
      </ac:txMk>
    </ac:txMkLst>
    <p188:pos x="6319706" y="1230385"/>
    <p188:txBody>
      <a:bodyPr/>
      <a:lstStyle/>
      <a:p>
        <a:r>
          <a:rPr lang="en-US"/>
          <a:t>After researching many different sources and studying the topic of immigration in America within the last two presidencies, there are two main categories that occur commonly. = Following the research of many different sources and studies of immigration in America within the last two presidencies, two main categories commonly occur.</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B5C28B-BDC6-44C8-AFC8-EB64A35FC52C}" type="datetimeFigureOut">
              <a:rPr lang="en-US" smtClean="0"/>
              <a:t>5/5/2022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31AD19-53A5-4146-B147-8C9B39518B62}" type="slidenum">
              <a:rPr lang="en-US" smtClean="0"/>
              <a:t>‹#›</a:t>
            </a:fld>
            <a:endParaRPr lang="en-US"/>
          </a:p>
        </p:txBody>
      </p:sp>
    </p:spTree>
    <p:extLst>
      <p:ext uri="{BB962C8B-B14F-4D97-AF65-F5344CB8AC3E}">
        <p14:creationId xmlns:p14="http://schemas.microsoft.com/office/powerpoint/2010/main" val="2589715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D31AD19-53A5-4146-B147-8C9B39518B62}" type="slidenum">
              <a:rPr lang="en-US" smtClean="0"/>
              <a:t>1</a:t>
            </a:fld>
            <a:endParaRPr lang="en-US"/>
          </a:p>
        </p:txBody>
      </p:sp>
    </p:spTree>
    <p:extLst>
      <p:ext uri="{BB962C8B-B14F-4D97-AF65-F5344CB8AC3E}">
        <p14:creationId xmlns:p14="http://schemas.microsoft.com/office/powerpoint/2010/main" val="1396772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D31AD19-53A5-4146-B147-8C9B39518B62}" type="slidenum">
              <a:rPr lang="en-US" smtClean="0"/>
              <a:t>5</a:t>
            </a:fld>
            <a:endParaRPr lang="en-US"/>
          </a:p>
        </p:txBody>
      </p:sp>
    </p:spTree>
    <p:extLst>
      <p:ext uri="{BB962C8B-B14F-4D97-AF65-F5344CB8AC3E}">
        <p14:creationId xmlns:p14="http://schemas.microsoft.com/office/powerpoint/2010/main" val="1455108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D31AD19-53A5-4146-B147-8C9B39518B62}" type="slidenum">
              <a:rPr lang="en-US" smtClean="0"/>
              <a:t>7</a:t>
            </a:fld>
            <a:endParaRPr lang="en-US"/>
          </a:p>
        </p:txBody>
      </p:sp>
    </p:spTree>
    <p:extLst>
      <p:ext uri="{BB962C8B-B14F-4D97-AF65-F5344CB8AC3E}">
        <p14:creationId xmlns:p14="http://schemas.microsoft.com/office/powerpoint/2010/main" val="30892408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D31AD19-53A5-4146-B147-8C9B39518B62}" type="slidenum">
              <a:rPr lang="en-US" smtClean="0"/>
              <a:t>9</a:t>
            </a:fld>
            <a:endParaRPr lang="en-US"/>
          </a:p>
        </p:txBody>
      </p:sp>
    </p:spTree>
    <p:extLst>
      <p:ext uri="{BB962C8B-B14F-4D97-AF65-F5344CB8AC3E}">
        <p14:creationId xmlns:p14="http://schemas.microsoft.com/office/powerpoint/2010/main" val="3830622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7E07A8-174E-4451-AB71-125B372421F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E3D2FC7-8926-4CE6-A22F-30A5E50D26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04F5712-7EEE-45BD-B380-3E7EC422A5BE}"/>
              </a:ext>
            </a:extLst>
          </p:cNvPr>
          <p:cNvSpPr>
            <a:spLocks noGrp="1"/>
          </p:cNvSpPr>
          <p:nvPr>
            <p:ph type="dt" sz="half" idx="10"/>
          </p:nvPr>
        </p:nvSpPr>
        <p:spPr/>
        <p:txBody>
          <a:bodyPr/>
          <a:lstStyle/>
          <a:p>
            <a:fld id="{376C6E9A-A567-4EAF-A1A9-44AAB22C01EA}" type="datetimeFigureOut">
              <a:rPr lang="en-US" smtClean="0"/>
              <a:t>5/5/2022</a:t>
            </a:fld>
            <a:endParaRPr lang="en-US"/>
          </a:p>
        </p:txBody>
      </p:sp>
      <p:sp>
        <p:nvSpPr>
          <p:cNvPr id="5" name="Footer Placeholder 4">
            <a:extLst>
              <a:ext uri="{FF2B5EF4-FFF2-40B4-BE49-F238E27FC236}">
                <a16:creationId xmlns:a16="http://schemas.microsoft.com/office/drawing/2014/main" id="{A2A4867A-2EC0-4528-873F-5C3C9C0A58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42A391-8344-41D3-9CEF-8D1A7CB45ADB}"/>
              </a:ext>
            </a:extLst>
          </p:cNvPr>
          <p:cNvSpPr>
            <a:spLocks noGrp="1"/>
          </p:cNvSpPr>
          <p:nvPr>
            <p:ph type="sldNum" sz="quarter" idx="12"/>
          </p:nvPr>
        </p:nvSpPr>
        <p:spPr/>
        <p:txBody>
          <a:bodyPr/>
          <a:lstStyle/>
          <a:p>
            <a:fld id="{893B8E9C-01EF-4DF5-AE0E-22A8DA3D3780}" type="slidenum">
              <a:rPr lang="en-US" smtClean="0"/>
              <a:t>‹#›</a:t>
            </a:fld>
            <a:endParaRPr lang="en-US"/>
          </a:p>
        </p:txBody>
      </p:sp>
    </p:spTree>
    <p:extLst>
      <p:ext uri="{BB962C8B-B14F-4D97-AF65-F5344CB8AC3E}">
        <p14:creationId xmlns:p14="http://schemas.microsoft.com/office/powerpoint/2010/main" val="3684331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CE05F-68D4-40E5-A005-94CCA5E8788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30D10CF-E6C2-4A94-A62C-6A2C3BE5FF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B8465D-B737-421F-936E-41D1A42532F9}"/>
              </a:ext>
            </a:extLst>
          </p:cNvPr>
          <p:cNvSpPr>
            <a:spLocks noGrp="1"/>
          </p:cNvSpPr>
          <p:nvPr>
            <p:ph type="dt" sz="half" idx="10"/>
          </p:nvPr>
        </p:nvSpPr>
        <p:spPr/>
        <p:txBody>
          <a:bodyPr/>
          <a:lstStyle/>
          <a:p>
            <a:fld id="{376C6E9A-A567-4EAF-A1A9-44AAB22C01EA}" type="datetimeFigureOut">
              <a:rPr lang="en-US" smtClean="0"/>
              <a:t>5/5/2022</a:t>
            </a:fld>
            <a:endParaRPr lang="en-US"/>
          </a:p>
        </p:txBody>
      </p:sp>
      <p:sp>
        <p:nvSpPr>
          <p:cNvPr id="5" name="Footer Placeholder 4">
            <a:extLst>
              <a:ext uri="{FF2B5EF4-FFF2-40B4-BE49-F238E27FC236}">
                <a16:creationId xmlns:a16="http://schemas.microsoft.com/office/drawing/2014/main" id="{D010D13E-44C0-473D-AF1F-9C823B93352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BF9DFF-8FF0-473B-AA97-F0B96A4C460E}"/>
              </a:ext>
            </a:extLst>
          </p:cNvPr>
          <p:cNvSpPr>
            <a:spLocks noGrp="1"/>
          </p:cNvSpPr>
          <p:nvPr>
            <p:ph type="sldNum" sz="quarter" idx="12"/>
          </p:nvPr>
        </p:nvSpPr>
        <p:spPr/>
        <p:txBody>
          <a:bodyPr/>
          <a:lstStyle/>
          <a:p>
            <a:fld id="{893B8E9C-01EF-4DF5-AE0E-22A8DA3D3780}" type="slidenum">
              <a:rPr lang="en-US" smtClean="0"/>
              <a:t>‹#›</a:t>
            </a:fld>
            <a:endParaRPr lang="en-US"/>
          </a:p>
        </p:txBody>
      </p:sp>
    </p:spTree>
    <p:extLst>
      <p:ext uri="{BB962C8B-B14F-4D97-AF65-F5344CB8AC3E}">
        <p14:creationId xmlns:p14="http://schemas.microsoft.com/office/powerpoint/2010/main" val="1141857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3BEDA47-B3CC-448B-878B-F7790BB6D9E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D980FA4-E6CC-450F-94CB-062FA4F2C18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7E6A7E-8A32-4B5F-A817-35FEE4C561EA}"/>
              </a:ext>
            </a:extLst>
          </p:cNvPr>
          <p:cNvSpPr>
            <a:spLocks noGrp="1"/>
          </p:cNvSpPr>
          <p:nvPr>
            <p:ph type="dt" sz="half" idx="10"/>
          </p:nvPr>
        </p:nvSpPr>
        <p:spPr/>
        <p:txBody>
          <a:bodyPr/>
          <a:lstStyle/>
          <a:p>
            <a:fld id="{376C6E9A-A567-4EAF-A1A9-44AAB22C01EA}" type="datetimeFigureOut">
              <a:rPr lang="en-US" smtClean="0"/>
              <a:t>5/5/2022</a:t>
            </a:fld>
            <a:endParaRPr lang="en-US"/>
          </a:p>
        </p:txBody>
      </p:sp>
      <p:sp>
        <p:nvSpPr>
          <p:cNvPr id="5" name="Footer Placeholder 4">
            <a:extLst>
              <a:ext uri="{FF2B5EF4-FFF2-40B4-BE49-F238E27FC236}">
                <a16:creationId xmlns:a16="http://schemas.microsoft.com/office/drawing/2014/main" id="{70196590-3560-4B17-8BE6-D6B19BE0E2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0D73D4-A4DE-4794-B626-BCB5F30E089F}"/>
              </a:ext>
            </a:extLst>
          </p:cNvPr>
          <p:cNvSpPr>
            <a:spLocks noGrp="1"/>
          </p:cNvSpPr>
          <p:nvPr>
            <p:ph type="sldNum" sz="quarter" idx="12"/>
          </p:nvPr>
        </p:nvSpPr>
        <p:spPr/>
        <p:txBody>
          <a:bodyPr/>
          <a:lstStyle/>
          <a:p>
            <a:fld id="{893B8E9C-01EF-4DF5-AE0E-22A8DA3D3780}" type="slidenum">
              <a:rPr lang="en-US" smtClean="0"/>
              <a:t>‹#›</a:t>
            </a:fld>
            <a:endParaRPr lang="en-US"/>
          </a:p>
        </p:txBody>
      </p:sp>
    </p:spTree>
    <p:extLst>
      <p:ext uri="{BB962C8B-B14F-4D97-AF65-F5344CB8AC3E}">
        <p14:creationId xmlns:p14="http://schemas.microsoft.com/office/powerpoint/2010/main" val="20968222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0C92B-4B84-4F59-A6CD-093D37455D0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B694501-34A4-46A2-BF4D-04234D8A90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0FF0D2-3682-404E-B766-E4E4E694007A}"/>
              </a:ext>
            </a:extLst>
          </p:cNvPr>
          <p:cNvSpPr>
            <a:spLocks noGrp="1"/>
          </p:cNvSpPr>
          <p:nvPr>
            <p:ph type="dt" sz="half" idx="10"/>
          </p:nvPr>
        </p:nvSpPr>
        <p:spPr/>
        <p:txBody>
          <a:bodyPr/>
          <a:lstStyle/>
          <a:p>
            <a:fld id="{376C6E9A-A567-4EAF-A1A9-44AAB22C01EA}" type="datetimeFigureOut">
              <a:rPr lang="en-US" smtClean="0"/>
              <a:t>5/5/2022</a:t>
            </a:fld>
            <a:endParaRPr lang="en-US"/>
          </a:p>
        </p:txBody>
      </p:sp>
      <p:sp>
        <p:nvSpPr>
          <p:cNvPr id="5" name="Footer Placeholder 4">
            <a:extLst>
              <a:ext uri="{FF2B5EF4-FFF2-40B4-BE49-F238E27FC236}">
                <a16:creationId xmlns:a16="http://schemas.microsoft.com/office/drawing/2014/main" id="{0B76939C-BA49-4155-8DC2-A75A59C71A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AB5670-7115-443D-B453-BA237BE1FB8B}"/>
              </a:ext>
            </a:extLst>
          </p:cNvPr>
          <p:cNvSpPr>
            <a:spLocks noGrp="1"/>
          </p:cNvSpPr>
          <p:nvPr>
            <p:ph type="sldNum" sz="quarter" idx="12"/>
          </p:nvPr>
        </p:nvSpPr>
        <p:spPr/>
        <p:txBody>
          <a:bodyPr/>
          <a:lstStyle/>
          <a:p>
            <a:fld id="{893B8E9C-01EF-4DF5-AE0E-22A8DA3D3780}" type="slidenum">
              <a:rPr lang="en-US" smtClean="0"/>
              <a:t>‹#›</a:t>
            </a:fld>
            <a:endParaRPr lang="en-US"/>
          </a:p>
        </p:txBody>
      </p:sp>
    </p:spTree>
    <p:extLst>
      <p:ext uri="{BB962C8B-B14F-4D97-AF65-F5344CB8AC3E}">
        <p14:creationId xmlns:p14="http://schemas.microsoft.com/office/powerpoint/2010/main" val="1974844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A236F-1A81-45C8-BB38-50156F05678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65A7BB7-6899-4358-B6B9-BACB1BF14D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CBEF1A3-94F7-4088-9871-AD429CBDB5A2}"/>
              </a:ext>
            </a:extLst>
          </p:cNvPr>
          <p:cNvSpPr>
            <a:spLocks noGrp="1"/>
          </p:cNvSpPr>
          <p:nvPr>
            <p:ph type="dt" sz="half" idx="10"/>
          </p:nvPr>
        </p:nvSpPr>
        <p:spPr/>
        <p:txBody>
          <a:bodyPr/>
          <a:lstStyle/>
          <a:p>
            <a:fld id="{376C6E9A-A567-4EAF-A1A9-44AAB22C01EA}" type="datetimeFigureOut">
              <a:rPr lang="en-US" smtClean="0"/>
              <a:t>5/5/2022</a:t>
            </a:fld>
            <a:endParaRPr lang="en-US"/>
          </a:p>
        </p:txBody>
      </p:sp>
      <p:sp>
        <p:nvSpPr>
          <p:cNvPr id="5" name="Footer Placeholder 4">
            <a:extLst>
              <a:ext uri="{FF2B5EF4-FFF2-40B4-BE49-F238E27FC236}">
                <a16:creationId xmlns:a16="http://schemas.microsoft.com/office/drawing/2014/main" id="{15937954-1B13-4CFA-B4D1-9D75C2F23A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73AC54-CA53-4CE2-9C57-C80AAE4EB3A9}"/>
              </a:ext>
            </a:extLst>
          </p:cNvPr>
          <p:cNvSpPr>
            <a:spLocks noGrp="1"/>
          </p:cNvSpPr>
          <p:nvPr>
            <p:ph type="sldNum" sz="quarter" idx="12"/>
          </p:nvPr>
        </p:nvSpPr>
        <p:spPr/>
        <p:txBody>
          <a:bodyPr/>
          <a:lstStyle/>
          <a:p>
            <a:fld id="{893B8E9C-01EF-4DF5-AE0E-22A8DA3D3780}" type="slidenum">
              <a:rPr lang="en-US" smtClean="0"/>
              <a:t>‹#›</a:t>
            </a:fld>
            <a:endParaRPr lang="en-US"/>
          </a:p>
        </p:txBody>
      </p:sp>
    </p:spTree>
    <p:extLst>
      <p:ext uri="{BB962C8B-B14F-4D97-AF65-F5344CB8AC3E}">
        <p14:creationId xmlns:p14="http://schemas.microsoft.com/office/powerpoint/2010/main" val="1422980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9C471-00E1-477A-9C5F-141C2A27A5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779C12-7F6F-4C75-9EF4-DF99E4C3047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D9B7EA9-08A3-4E07-88D2-9AAA7DAD28E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784B6C9-5CFC-4F43-A4E0-6673A982C639}"/>
              </a:ext>
            </a:extLst>
          </p:cNvPr>
          <p:cNvSpPr>
            <a:spLocks noGrp="1"/>
          </p:cNvSpPr>
          <p:nvPr>
            <p:ph type="dt" sz="half" idx="10"/>
          </p:nvPr>
        </p:nvSpPr>
        <p:spPr/>
        <p:txBody>
          <a:bodyPr/>
          <a:lstStyle/>
          <a:p>
            <a:fld id="{376C6E9A-A567-4EAF-A1A9-44AAB22C01EA}" type="datetimeFigureOut">
              <a:rPr lang="en-US" smtClean="0"/>
              <a:t>5/5/2022</a:t>
            </a:fld>
            <a:endParaRPr lang="en-US"/>
          </a:p>
        </p:txBody>
      </p:sp>
      <p:sp>
        <p:nvSpPr>
          <p:cNvPr id="6" name="Footer Placeholder 5">
            <a:extLst>
              <a:ext uri="{FF2B5EF4-FFF2-40B4-BE49-F238E27FC236}">
                <a16:creationId xmlns:a16="http://schemas.microsoft.com/office/drawing/2014/main" id="{6FE90A36-5935-4735-8574-1F3D208399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828A6D-F818-4829-ABC0-06A5781C6FB4}"/>
              </a:ext>
            </a:extLst>
          </p:cNvPr>
          <p:cNvSpPr>
            <a:spLocks noGrp="1"/>
          </p:cNvSpPr>
          <p:nvPr>
            <p:ph type="sldNum" sz="quarter" idx="12"/>
          </p:nvPr>
        </p:nvSpPr>
        <p:spPr/>
        <p:txBody>
          <a:bodyPr/>
          <a:lstStyle/>
          <a:p>
            <a:fld id="{893B8E9C-01EF-4DF5-AE0E-22A8DA3D3780}" type="slidenum">
              <a:rPr lang="en-US" smtClean="0"/>
              <a:t>‹#›</a:t>
            </a:fld>
            <a:endParaRPr lang="en-US"/>
          </a:p>
        </p:txBody>
      </p:sp>
    </p:spTree>
    <p:extLst>
      <p:ext uri="{BB962C8B-B14F-4D97-AF65-F5344CB8AC3E}">
        <p14:creationId xmlns:p14="http://schemas.microsoft.com/office/powerpoint/2010/main" val="1426984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3D85D0-49F6-46B0-B20B-1070134874D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8DC44A-D575-4026-8021-0A94FAFB101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BCFBC7-3FF7-4DB2-8411-F1DED68D572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5438D5E-FCDF-4160-B70E-8D546CEC04B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A219C4-37C8-47ED-8647-9F238C5BE3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E57A8A6-4846-4B9B-88A6-4D8AFE4DAD29}"/>
              </a:ext>
            </a:extLst>
          </p:cNvPr>
          <p:cNvSpPr>
            <a:spLocks noGrp="1"/>
          </p:cNvSpPr>
          <p:nvPr>
            <p:ph type="dt" sz="half" idx="10"/>
          </p:nvPr>
        </p:nvSpPr>
        <p:spPr/>
        <p:txBody>
          <a:bodyPr/>
          <a:lstStyle/>
          <a:p>
            <a:fld id="{376C6E9A-A567-4EAF-A1A9-44AAB22C01EA}" type="datetimeFigureOut">
              <a:rPr lang="en-US" smtClean="0"/>
              <a:t>5/5/2022</a:t>
            </a:fld>
            <a:endParaRPr lang="en-US"/>
          </a:p>
        </p:txBody>
      </p:sp>
      <p:sp>
        <p:nvSpPr>
          <p:cNvPr id="8" name="Footer Placeholder 7">
            <a:extLst>
              <a:ext uri="{FF2B5EF4-FFF2-40B4-BE49-F238E27FC236}">
                <a16:creationId xmlns:a16="http://schemas.microsoft.com/office/drawing/2014/main" id="{BDDB4B05-488D-4099-ABCC-1DC65E7D429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80F7180-508B-4491-9007-96DDAC8E1578}"/>
              </a:ext>
            </a:extLst>
          </p:cNvPr>
          <p:cNvSpPr>
            <a:spLocks noGrp="1"/>
          </p:cNvSpPr>
          <p:nvPr>
            <p:ph type="sldNum" sz="quarter" idx="12"/>
          </p:nvPr>
        </p:nvSpPr>
        <p:spPr/>
        <p:txBody>
          <a:bodyPr/>
          <a:lstStyle/>
          <a:p>
            <a:fld id="{893B8E9C-01EF-4DF5-AE0E-22A8DA3D3780}" type="slidenum">
              <a:rPr lang="en-US" smtClean="0"/>
              <a:t>‹#›</a:t>
            </a:fld>
            <a:endParaRPr lang="en-US"/>
          </a:p>
        </p:txBody>
      </p:sp>
    </p:spTree>
    <p:extLst>
      <p:ext uri="{BB962C8B-B14F-4D97-AF65-F5344CB8AC3E}">
        <p14:creationId xmlns:p14="http://schemas.microsoft.com/office/powerpoint/2010/main" val="650230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00159-05B1-4242-8826-65CBD6CBE99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706D468-D95B-462A-BC3F-DAC25342B039}"/>
              </a:ext>
            </a:extLst>
          </p:cNvPr>
          <p:cNvSpPr>
            <a:spLocks noGrp="1"/>
          </p:cNvSpPr>
          <p:nvPr>
            <p:ph type="dt" sz="half" idx="10"/>
          </p:nvPr>
        </p:nvSpPr>
        <p:spPr/>
        <p:txBody>
          <a:bodyPr/>
          <a:lstStyle/>
          <a:p>
            <a:fld id="{376C6E9A-A567-4EAF-A1A9-44AAB22C01EA}" type="datetimeFigureOut">
              <a:rPr lang="en-US" smtClean="0"/>
              <a:t>5/5/2022</a:t>
            </a:fld>
            <a:endParaRPr lang="en-US"/>
          </a:p>
        </p:txBody>
      </p:sp>
      <p:sp>
        <p:nvSpPr>
          <p:cNvPr id="4" name="Footer Placeholder 3">
            <a:extLst>
              <a:ext uri="{FF2B5EF4-FFF2-40B4-BE49-F238E27FC236}">
                <a16:creationId xmlns:a16="http://schemas.microsoft.com/office/drawing/2014/main" id="{1C037376-7C6A-4AB1-AE6D-445D8AFA0C3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0FBA00E-0856-42C8-8829-A615A18DDE1C}"/>
              </a:ext>
            </a:extLst>
          </p:cNvPr>
          <p:cNvSpPr>
            <a:spLocks noGrp="1"/>
          </p:cNvSpPr>
          <p:nvPr>
            <p:ph type="sldNum" sz="quarter" idx="12"/>
          </p:nvPr>
        </p:nvSpPr>
        <p:spPr/>
        <p:txBody>
          <a:bodyPr/>
          <a:lstStyle/>
          <a:p>
            <a:fld id="{893B8E9C-01EF-4DF5-AE0E-22A8DA3D3780}" type="slidenum">
              <a:rPr lang="en-US" smtClean="0"/>
              <a:t>‹#›</a:t>
            </a:fld>
            <a:endParaRPr lang="en-US"/>
          </a:p>
        </p:txBody>
      </p:sp>
    </p:spTree>
    <p:extLst>
      <p:ext uri="{BB962C8B-B14F-4D97-AF65-F5344CB8AC3E}">
        <p14:creationId xmlns:p14="http://schemas.microsoft.com/office/powerpoint/2010/main" val="1766616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9E0F30-386D-4A0E-BB39-28723674CAA9}"/>
              </a:ext>
            </a:extLst>
          </p:cNvPr>
          <p:cNvSpPr>
            <a:spLocks noGrp="1"/>
          </p:cNvSpPr>
          <p:nvPr>
            <p:ph type="dt" sz="half" idx="10"/>
          </p:nvPr>
        </p:nvSpPr>
        <p:spPr/>
        <p:txBody>
          <a:bodyPr/>
          <a:lstStyle/>
          <a:p>
            <a:fld id="{376C6E9A-A567-4EAF-A1A9-44AAB22C01EA}" type="datetimeFigureOut">
              <a:rPr lang="en-US" smtClean="0"/>
              <a:t>5/5/2022</a:t>
            </a:fld>
            <a:endParaRPr lang="en-US"/>
          </a:p>
        </p:txBody>
      </p:sp>
      <p:sp>
        <p:nvSpPr>
          <p:cNvPr id="3" name="Footer Placeholder 2">
            <a:extLst>
              <a:ext uri="{FF2B5EF4-FFF2-40B4-BE49-F238E27FC236}">
                <a16:creationId xmlns:a16="http://schemas.microsoft.com/office/drawing/2014/main" id="{06C51B11-1C30-4D88-BEEC-7C26D09EDC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ED03321-21AF-4983-BFEC-B69564C15B14}"/>
              </a:ext>
            </a:extLst>
          </p:cNvPr>
          <p:cNvSpPr>
            <a:spLocks noGrp="1"/>
          </p:cNvSpPr>
          <p:nvPr>
            <p:ph type="sldNum" sz="quarter" idx="12"/>
          </p:nvPr>
        </p:nvSpPr>
        <p:spPr/>
        <p:txBody>
          <a:bodyPr/>
          <a:lstStyle/>
          <a:p>
            <a:fld id="{893B8E9C-01EF-4DF5-AE0E-22A8DA3D3780}" type="slidenum">
              <a:rPr lang="en-US" smtClean="0"/>
              <a:t>‹#›</a:t>
            </a:fld>
            <a:endParaRPr lang="en-US"/>
          </a:p>
        </p:txBody>
      </p:sp>
    </p:spTree>
    <p:extLst>
      <p:ext uri="{BB962C8B-B14F-4D97-AF65-F5344CB8AC3E}">
        <p14:creationId xmlns:p14="http://schemas.microsoft.com/office/powerpoint/2010/main" val="1565047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BD132-F06F-43AC-AD7B-D6BD2FAA18F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E6AEFA3-D06C-4959-AA1A-CF4C656F8C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8A5985F-0C13-4FAA-9B6C-378064AB79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CE312E1-344C-45AE-8AB1-7EDCCBDF04A4}"/>
              </a:ext>
            </a:extLst>
          </p:cNvPr>
          <p:cNvSpPr>
            <a:spLocks noGrp="1"/>
          </p:cNvSpPr>
          <p:nvPr>
            <p:ph type="dt" sz="half" idx="10"/>
          </p:nvPr>
        </p:nvSpPr>
        <p:spPr/>
        <p:txBody>
          <a:bodyPr/>
          <a:lstStyle/>
          <a:p>
            <a:fld id="{376C6E9A-A567-4EAF-A1A9-44AAB22C01EA}" type="datetimeFigureOut">
              <a:rPr lang="en-US" smtClean="0"/>
              <a:t>5/5/2022</a:t>
            </a:fld>
            <a:endParaRPr lang="en-US"/>
          </a:p>
        </p:txBody>
      </p:sp>
      <p:sp>
        <p:nvSpPr>
          <p:cNvPr id="6" name="Footer Placeholder 5">
            <a:extLst>
              <a:ext uri="{FF2B5EF4-FFF2-40B4-BE49-F238E27FC236}">
                <a16:creationId xmlns:a16="http://schemas.microsoft.com/office/drawing/2014/main" id="{594E7C37-3EBA-40C5-A227-5936933A3CB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6BAC8A-D79E-4180-81CD-2438D66D32C9}"/>
              </a:ext>
            </a:extLst>
          </p:cNvPr>
          <p:cNvSpPr>
            <a:spLocks noGrp="1"/>
          </p:cNvSpPr>
          <p:nvPr>
            <p:ph type="sldNum" sz="quarter" idx="12"/>
          </p:nvPr>
        </p:nvSpPr>
        <p:spPr/>
        <p:txBody>
          <a:bodyPr/>
          <a:lstStyle/>
          <a:p>
            <a:fld id="{893B8E9C-01EF-4DF5-AE0E-22A8DA3D3780}" type="slidenum">
              <a:rPr lang="en-US" smtClean="0"/>
              <a:t>‹#›</a:t>
            </a:fld>
            <a:endParaRPr lang="en-US"/>
          </a:p>
        </p:txBody>
      </p:sp>
    </p:spTree>
    <p:extLst>
      <p:ext uri="{BB962C8B-B14F-4D97-AF65-F5344CB8AC3E}">
        <p14:creationId xmlns:p14="http://schemas.microsoft.com/office/powerpoint/2010/main" val="3875523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24496-9573-484B-9FDA-5B5228E74A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F5A2ECF-93D3-4318-AB68-90F02EC92A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DC40AE1-E864-4B04-B088-F132F91B8D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CBAA39-71CB-43DD-95DE-393A8499828A}"/>
              </a:ext>
            </a:extLst>
          </p:cNvPr>
          <p:cNvSpPr>
            <a:spLocks noGrp="1"/>
          </p:cNvSpPr>
          <p:nvPr>
            <p:ph type="dt" sz="half" idx="10"/>
          </p:nvPr>
        </p:nvSpPr>
        <p:spPr/>
        <p:txBody>
          <a:bodyPr/>
          <a:lstStyle/>
          <a:p>
            <a:fld id="{376C6E9A-A567-4EAF-A1A9-44AAB22C01EA}" type="datetimeFigureOut">
              <a:rPr lang="en-US" smtClean="0"/>
              <a:t>5/5/2022</a:t>
            </a:fld>
            <a:endParaRPr lang="en-US"/>
          </a:p>
        </p:txBody>
      </p:sp>
      <p:sp>
        <p:nvSpPr>
          <p:cNvPr id="6" name="Footer Placeholder 5">
            <a:extLst>
              <a:ext uri="{FF2B5EF4-FFF2-40B4-BE49-F238E27FC236}">
                <a16:creationId xmlns:a16="http://schemas.microsoft.com/office/drawing/2014/main" id="{1468FECF-3B32-4766-94D5-34D937F32B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5C84D8-C965-48F3-97E1-A5E5CFAA479E}"/>
              </a:ext>
            </a:extLst>
          </p:cNvPr>
          <p:cNvSpPr>
            <a:spLocks noGrp="1"/>
          </p:cNvSpPr>
          <p:nvPr>
            <p:ph type="sldNum" sz="quarter" idx="12"/>
          </p:nvPr>
        </p:nvSpPr>
        <p:spPr/>
        <p:txBody>
          <a:bodyPr/>
          <a:lstStyle/>
          <a:p>
            <a:fld id="{893B8E9C-01EF-4DF5-AE0E-22A8DA3D3780}" type="slidenum">
              <a:rPr lang="en-US" smtClean="0"/>
              <a:t>‹#›</a:t>
            </a:fld>
            <a:endParaRPr lang="en-US"/>
          </a:p>
        </p:txBody>
      </p:sp>
    </p:spTree>
    <p:extLst>
      <p:ext uri="{BB962C8B-B14F-4D97-AF65-F5344CB8AC3E}">
        <p14:creationId xmlns:p14="http://schemas.microsoft.com/office/powerpoint/2010/main" val="4711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96C17AE-6238-4910-902F-9C5E22D98A1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1AACF4F-6D42-4A55-BC9B-264E02E757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40E822-6F79-4081-98A5-35642149445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6C6E9A-A567-4EAF-A1A9-44AAB22C01EA}" type="datetimeFigureOut">
              <a:rPr lang="en-US" smtClean="0"/>
              <a:t>5/5/2022</a:t>
            </a:fld>
            <a:endParaRPr lang="en-US"/>
          </a:p>
        </p:txBody>
      </p:sp>
      <p:sp>
        <p:nvSpPr>
          <p:cNvPr id="5" name="Footer Placeholder 4">
            <a:extLst>
              <a:ext uri="{FF2B5EF4-FFF2-40B4-BE49-F238E27FC236}">
                <a16:creationId xmlns:a16="http://schemas.microsoft.com/office/drawing/2014/main" id="{55876DC2-864A-4FBF-80B2-8EDAA037CD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75A705A-BBDC-4E9C-BA05-ADF20215F4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3B8E9C-01EF-4DF5-AE0E-22A8DA3D3780}" type="slidenum">
              <a:rPr lang="en-US" smtClean="0"/>
              <a:t>‹#›</a:t>
            </a:fld>
            <a:endParaRPr lang="en-US"/>
          </a:p>
        </p:txBody>
      </p:sp>
    </p:spTree>
    <p:extLst>
      <p:ext uri="{BB962C8B-B14F-4D97-AF65-F5344CB8AC3E}">
        <p14:creationId xmlns:p14="http://schemas.microsoft.com/office/powerpoint/2010/main" val="41687431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1.png"/><Relationship Id="rId7"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7.xml"/><Relationship Id="rId5" Type="http://schemas.openxmlformats.org/officeDocument/2006/relationships/image" Target="../media/image2.png"/><Relationship Id="rId4" Type="http://schemas.openxmlformats.org/officeDocument/2006/relationships/slide" Target="slide4.xml"/><Relationship Id="rId9"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microsoft.com/office/2018/10/relationships/comments" Target="../comments/modernComment_109_ADA625F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X5lvR8tvImg" TargetMode="External"/><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image" Target="../media/image8.png"/><Relationship Id="rId3" Type="http://schemas.openxmlformats.org/officeDocument/2006/relationships/slideLayout" Target="../slideLayouts/slideLayout2.xml"/><Relationship Id="rId7" Type="http://schemas.openxmlformats.org/officeDocument/2006/relationships/hyperlink" Target="https://www.arandalaw.org/the-economic-impact-of-immigration/" TargetMode="External"/><Relationship Id="rId12" Type="http://schemas.openxmlformats.org/officeDocument/2006/relationships/hyperlink" Target="https://www.weforum.org/agenda/2021/05/how-covid-19-has-affected-international-labour-migration-and-the-path-to-enduring-reintegration/" TargetMode="Externa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11.png"/><Relationship Id="rId11" Type="http://schemas.openxmlformats.org/officeDocument/2006/relationships/image" Target="../media/image14.png"/><Relationship Id="rId5" Type="http://schemas.openxmlformats.org/officeDocument/2006/relationships/image" Target="../media/image10.png"/><Relationship Id="rId10" Type="http://schemas.openxmlformats.org/officeDocument/2006/relationships/image" Target="../media/image13.svg"/><Relationship Id="rId4" Type="http://schemas.microsoft.com/office/2018/10/relationships/comments" Target="../comments/modernComment_104_94B9B8A9.xml"/><Relationship Id="rId9" Type="http://schemas.openxmlformats.org/officeDocument/2006/relationships/image" Target="../media/image12.png"/><Relationship Id="rId1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microsoft.com/office/2018/10/relationships/comments" Target="../comments/modernComment_10B_1076941B.xml"/><Relationship Id="rId7"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6.png"/><Relationship Id="rId4" Type="http://schemas.openxmlformats.org/officeDocument/2006/relationships/hyperlink" Target="https://www.ilr.cornell.edu/mobilizing-against-inequality/post/five-ways-undocumented-immigrants-are-powering-american-economy"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8.png"/><Relationship Id="rId2" Type="http://schemas.microsoft.com/office/2018/10/relationships/comments" Target="../comments/modernComment_107_DE1F8C27.xml"/><Relationship Id="rId1" Type="http://schemas.openxmlformats.org/officeDocument/2006/relationships/slideLayout" Target="../slideLayouts/slideLayout2.xml"/><Relationship Id="rId6" Type="http://schemas.openxmlformats.org/officeDocument/2006/relationships/hyperlink" Target="https://www.pewresearch.org/fact-tank/2020/08/20/key-findings-about-u-s-immigrants/" TargetMode="External"/><Relationship Id="rId5" Type="http://schemas.openxmlformats.org/officeDocument/2006/relationships/hyperlink" Target="https://www.bls.gov/opub/ted/2020/foreign-born-workers-made-up-17-point-4-percent-of-labor-force-in-2019.htm" TargetMode="Externa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slideLayout" Target="../slideLayouts/slideLayout2.xml"/><Relationship Id="rId7" Type="http://schemas.openxmlformats.org/officeDocument/2006/relationships/image" Target="../media/image8.png"/><Relationship Id="rId12" Type="http://schemas.openxmlformats.org/officeDocument/2006/relationships/image" Target="../media/image15.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20.png"/><Relationship Id="rId11" Type="http://schemas.openxmlformats.org/officeDocument/2006/relationships/hyperlink" Target="https://gdb.rferl.org/7D1B42A0-7A3B-4B80-B026-653E89469E73_w1023_r1_s.jpg" TargetMode="External"/><Relationship Id="rId5" Type="http://schemas.microsoft.com/office/2018/10/relationships/comments" Target="../comments/modernComment_10C_D0199704.xml"/><Relationship Id="rId10" Type="http://schemas.openxmlformats.org/officeDocument/2006/relationships/hyperlink" Target="https://www.yesmagazine.org/wp-content/uploads/2020/07/1.-immigrant-farm-workers.jpg" TargetMode="External"/><Relationship Id="rId4" Type="http://schemas.openxmlformats.org/officeDocument/2006/relationships/notesSlide" Target="../notesSlides/notesSlide3.xml"/><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audio" Target="../media/media6.m4a"/><Relationship Id="rId13" Type="http://schemas.openxmlformats.org/officeDocument/2006/relationships/image" Target="../media/image6.png"/><Relationship Id="rId3" Type="http://schemas.microsoft.com/office/2007/relationships/media" Target="../media/media4.m4a"/><Relationship Id="rId7" Type="http://schemas.microsoft.com/office/2007/relationships/media" Target="../media/media6.m4a"/><Relationship Id="rId12" Type="http://schemas.microsoft.com/office/2018/10/relationships/comments" Target="../comments/modernComment_103_1061D31.xml"/><Relationship Id="rId2" Type="http://schemas.openxmlformats.org/officeDocument/2006/relationships/audio" Target="../media/media3.m4a"/><Relationship Id="rId16" Type="http://schemas.openxmlformats.org/officeDocument/2006/relationships/image" Target="../media/image24.png"/><Relationship Id="rId1" Type="http://schemas.microsoft.com/office/2007/relationships/media" Target="../media/media3.m4a"/><Relationship Id="rId6" Type="http://schemas.openxmlformats.org/officeDocument/2006/relationships/audio" Target="../media/media5.m4a"/><Relationship Id="rId11" Type="http://schemas.openxmlformats.org/officeDocument/2006/relationships/slideLayout" Target="../slideLayouts/slideLayout2.xml"/><Relationship Id="rId5" Type="http://schemas.microsoft.com/office/2007/relationships/media" Target="../media/media5.m4a"/><Relationship Id="rId15" Type="http://schemas.openxmlformats.org/officeDocument/2006/relationships/image" Target="../media/image15.png"/><Relationship Id="rId10" Type="http://schemas.openxmlformats.org/officeDocument/2006/relationships/audio" Target="../media/media7.m4a"/><Relationship Id="rId4" Type="http://schemas.openxmlformats.org/officeDocument/2006/relationships/audio" Target="../media/media4.m4a"/><Relationship Id="rId9" Type="http://schemas.microsoft.com/office/2007/relationships/media" Target="../media/media7.m4a"/><Relationship Id="rId14"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microsoft.com/office/2018/10/relationships/comments" Target="../comments/modernComment_10D_7E9F156F.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hyperlink" Target="https://pixels.com/featured/immigrants-and-the-statue-of-liberty-artwork-artworkassociates.html" TargetMode="Externa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973A3FB-8C3C-4487-A508-FBAF27967694}"/>
              </a:ext>
            </a:extLst>
          </p:cNvPr>
          <p:cNvPicPr>
            <a:picLocks noChangeAspect="1"/>
          </p:cNvPicPr>
          <p:nvPr/>
        </p:nvPicPr>
        <p:blipFill>
          <a:blip r:embed="rId3"/>
          <a:stretch>
            <a:fillRect/>
          </a:stretch>
        </p:blipFill>
        <p:spPr>
          <a:xfrm>
            <a:off x="1619250" y="5226576"/>
            <a:ext cx="4479211" cy="1633870"/>
          </a:xfrm>
          <a:prstGeom prst="rect">
            <a:avLst/>
          </a:prstGeom>
        </p:spPr>
      </p:pic>
      <p:sp>
        <p:nvSpPr>
          <p:cNvPr id="14" name="Rectangle 13">
            <a:extLst>
              <a:ext uri="{FF2B5EF4-FFF2-40B4-BE49-F238E27FC236}">
                <a16:creationId xmlns:a16="http://schemas.microsoft.com/office/drawing/2014/main" id="{25226C6F-3237-4F60-8929-E835FC058F0B}"/>
              </a:ext>
            </a:extLst>
          </p:cNvPr>
          <p:cNvSpPr/>
          <p:nvPr/>
        </p:nvSpPr>
        <p:spPr>
          <a:xfrm>
            <a:off x="8362951" y="5226576"/>
            <a:ext cx="3829050" cy="1631423"/>
          </a:xfrm>
          <a:prstGeom prst="rect">
            <a:avLst/>
          </a:prstGeom>
          <a:gradFill flip="none" rotWithShape="1">
            <a:gsLst>
              <a:gs pos="0">
                <a:srgbClr val="888888"/>
              </a:gs>
              <a:gs pos="100000">
                <a:srgbClr val="A5A5A5">
                  <a:tint val="44500"/>
                  <a:satMod val="160000"/>
                </a:srgbClr>
              </a:gs>
              <a:gs pos="100000">
                <a:srgbClr val="FFFFFF"/>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3190458-C73F-40E3-BE84-A50DBB6DEA85}"/>
              </a:ext>
            </a:extLst>
          </p:cNvPr>
          <p:cNvSpPr/>
          <p:nvPr/>
        </p:nvSpPr>
        <p:spPr>
          <a:xfrm>
            <a:off x="1158241" y="182880"/>
            <a:ext cx="11033760" cy="1820091"/>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apezoid 4">
            <a:extLst>
              <a:ext uri="{FF2B5EF4-FFF2-40B4-BE49-F238E27FC236}">
                <a16:creationId xmlns:a16="http://schemas.microsoft.com/office/drawing/2014/main" id="{1B46EE9A-0BEE-4726-806A-3BF8418AB3A9}"/>
              </a:ext>
            </a:extLst>
          </p:cNvPr>
          <p:cNvSpPr/>
          <p:nvPr/>
        </p:nvSpPr>
        <p:spPr>
          <a:xfrm rot="5400000">
            <a:off x="1584503" y="1507832"/>
            <a:ext cx="5519654" cy="3867279"/>
          </a:xfrm>
          <a:prstGeom prst="trapezoid">
            <a:avLst/>
          </a:prstGeom>
          <a:gradFill flip="none" rotWithShape="1">
            <a:gsLst>
              <a:gs pos="0">
                <a:srgbClr val="FFFF00"/>
              </a:gs>
              <a:gs pos="37000">
                <a:srgbClr val="FFFF5E"/>
              </a:gs>
              <a:gs pos="100000">
                <a:srgbClr val="FFFFFF"/>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rapezoid 9">
            <a:extLst>
              <a:ext uri="{FF2B5EF4-FFF2-40B4-BE49-F238E27FC236}">
                <a16:creationId xmlns:a16="http://schemas.microsoft.com/office/drawing/2014/main" id="{0B1F07E7-2512-4A2F-BC15-A9C96BB1344C}"/>
              </a:ext>
            </a:extLst>
          </p:cNvPr>
          <p:cNvSpPr/>
          <p:nvPr/>
        </p:nvSpPr>
        <p:spPr>
          <a:xfrm rot="5400000">
            <a:off x="8425680" y="2432895"/>
            <a:ext cx="5519654" cy="2012986"/>
          </a:xfrm>
          <a:prstGeom prst="trapezoid">
            <a:avLst/>
          </a:prstGeom>
          <a:solidFill>
            <a:srgbClr val="A10000"/>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p>
          <a:p>
            <a:pPr algn="ctr"/>
            <a:endParaRPr lang="en-US">
              <a:cs typeface="Calibri"/>
            </a:endParaRPr>
          </a:p>
        </p:txBody>
      </p:sp>
      <p:sp>
        <p:nvSpPr>
          <p:cNvPr id="4" name="Rectangle 3">
            <a:extLst>
              <a:ext uri="{FF2B5EF4-FFF2-40B4-BE49-F238E27FC236}">
                <a16:creationId xmlns:a16="http://schemas.microsoft.com/office/drawing/2014/main" id="{19A91E31-F346-4EC7-B033-570A26229A6E}"/>
              </a:ext>
            </a:extLst>
          </p:cNvPr>
          <p:cNvSpPr/>
          <p:nvPr/>
        </p:nvSpPr>
        <p:spPr>
          <a:xfrm>
            <a:off x="-1" y="681046"/>
            <a:ext cx="2412365" cy="551480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7E0C2E1-6945-49E2-A57A-D1BDDCCAE3DA}"/>
              </a:ext>
            </a:extLst>
          </p:cNvPr>
          <p:cNvSpPr/>
          <p:nvPr/>
        </p:nvSpPr>
        <p:spPr>
          <a:xfrm>
            <a:off x="6100233" y="681046"/>
            <a:ext cx="4104586" cy="551480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2C39DA6-C8DE-4C90-A5E2-F16C01CECE3C}"/>
              </a:ext>
            </a:extLst>
          </p:cNvPr>
          <p:cNvSpPr/>
          <p:nvPr/>
        </p:nvSpPr>
        <p:spPr>
          <a:xfrm>
            <a:off x="-1" y="0"/>
            <a:ext cx="12200468" cy="6810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arallelogram 15">
            <a:extLst>
              <a:ext uri="{FF2B5EF4-FFF2-40B4-BE49-F238E27FC236}">
                <a16:creationId xmlns:a16="http://schemas.microsoft.com/office/drawing/2014/main" id="{9E35E818-A882-4F66-806B-4BFAB422261E}"/>
              </a:ext>
            </a:extLst>
          </p:cNvPr>
          <p:cNvSpPr/>
          <p:nvPr/>
        </p:nvSpPr>
        <p:spPr>
          <a:xfrm>
            <a:off x="5838825" y="6176355"/>
            <a:ext cx="4350444" cy="681644"/>
          </a:xfrm>
          <a:custGeom>
            <a:avLst/>
            <a:gdLst>
              <a:gd name="connsiteX0" fmla="*/ 0 w 4673235"/>
              <a:gd name="connsiteY0" fmla="*/ 681644 h 681644"/>
              <a:gd name="connsiteX1" fmla="*/ 170411 w 4673235"/>
              <a:gd name="connsiteY1" fmla="*/ 0 h 681644"/>
              <a:gd name="connsiteX2" fmla="*/ 4673235 w 4673235"/>
              <a:gd name="connsiteY2" fmla="*/ 0 h 681644"/>
              <a:gd name="connsiteX3" fmla="*/ 4502824 w 4673235"/>
              <a:gd name="connsiteY3" fmla="*/ 681644 h 681644"/>
              <a:gd name="connsiteX4" fmla="*/ 0 w 4673235"/>
              <a:gd name="connsiteY4" fmla="*/ 681644 h 681644"/>
              <a:gd name="connsiteX0" fmla="*/ 0 w 4673235"/>
              <a:gd name="connsiteY0" fmla="*/ 681644 h 681644"/>
              <a:gd name="connsiteX1" fmla="*/ 589511 w 4673235"/>
              <a:gd name="connsiteY1" fmla="*/ 0 h 681644"/>
              <a:gd name="connsiteX2" fmla="*/ 4673235 w 4673235"/>
              <a:gd name="connsiteY2" fmla="*/ 0 h 681644"/>
              <a:gd name="connsiteX3" fmla="*/ 4502824 w 4673235"/>
              <a:gd name="connsiteY3" fmla="*/ 681644 h 681644"/>
              <a:gd name="connsiteX4" fmla="*/ 0 w 4673235"/>
              <a:gd name="connsiteY4" fmla="*/ 681644 h 681644"/>
              <a:gd name="connsiteX0" fmla="*/ 0 w 4387485"/>
              <a:gd name="connsiteY0" fmla="*/ 643544 h 681644"/>
              <a:gd name="connsiteX1" fmla="*/ 303761 w 4387485"/>
              <a:gd name="connsiteY1" fmla="*/ 0 h 681644"/>
              <a:gd name="connsiteX2" fmla="*/ 4387485 w 4387485"/>
              <a:gd name="connsiteY2" fmla="*/ 0 h 681644"/>
              <a:gd name="connsiteX3" fmla="*/ 4217074 w 4387485"/>
              <a:gd name="connsiteY3" fmla="*/ 681644 h 681644"/>
              <a:gd name="connsiteX4" fmla="*/ 0 w 4387485"/>
              <a:gd name="connsiteY4" fmla="*/ 643544 h 681644"/>
              <a:gd name="connsiteX0" fmla="*/ 0 w 4101735"/>
              <a:gd name="connsiteY0" fmla="*/ 643544 h 681644"/>
              <a:gd name="connsiteX1" fmla="*/ 18011 w 4101735"/>
              <a:gd name="connsiteY1" fmla="*/ 0 h 681644"/>
              <a:gd name="connsiteX2" fmla="*/ 4101735 w 4101735"/>
              <a:gd name="connsiteY2" fmla="*/ 0 h 681644"/>
              <a:gd name="connsiteX3" fmla="*/ 3931324 w 4101735"/>
              <a:gd name="connsiteY3" fmla="*/ 681644 h 681644"/>
              <a:gd name="connsiteX4" fmla="*/ 0 w 4101735"/>
              <a:gd name="connsiteY4" fmla="*/ 643544 h 681644"/>
              <a:gd name="connsiteX0" fmla="*/ 239164 w 4083724"/>
              <a:gd name="connsiteY0" fmla="*/ 624494 h 681644"/>
              <a:gd name="connsiteX1" fmla="*/ 0 w 4083724"/>
              <a:gd name="connsiteY1" fmla="*/ 0 h 681644"/>
              <a:gd name="connsiteX2" fmla="*/ 4083724 w 4083724"/>
              <a:gd name="connsiteY2" fmla="*/ 0 h 681644"/>
              <a:gd name="connsiteX3" fmla="*/ 3913313 w 4083724"/>
              <a:gd name="connsiteY3" fmla="*/ 681644 h 681644"/>
              <a:gd name="connsiteX4" fmla="*/ 239164 w 4083724"/>
              <a:gd name="connsiteY4" fmla="*/ 624494 h 681644"/>
              <a:gd name="connsiteX0" fmla="*/ 239164 w 4083724"/>
              <a:gd name="connsiteY0" fmla="*/ 624494 h 672119"/>
              <a:gd name="connsiteX1" fmla="*/ 0 w 4083724"/>
              <a:gd name="connsiteY1" fmla="*/ 0 h 672119"/>
              <a:gd name="connsiteX2" fmla="*/ 4083724 w 4083724"/>
              <a:gd name="connsiteY2" fmla="*/ 0 h 672119"/>
              <a:gd name="connsiteX3" fmla="*/ 3275138 w 4083724"/>
              <a:gd name="connsiteY3" fmla="*/ 672119 h 672119"/>
              <a:gd name="connsiteX4" fmla="*/ 239164 w 4083724"/>
              <a:gd name="connsiteY4" fmla="*/ 624494 h 672119"/>
              <a:gd name="connsiteX0" fmla="*/ 239164 w 4083724"/>
              <a:gd name="connsiteY0" fmla="*/ 624494 h 643544"/>
              <a:gd name="connsiteX1" fmla="*/ 0 w 4083724"/>
              <a:gd name="connsiteY1" fmla="*/ 0 h 643544"/>
              <a:gd name="connsiteX2" fmla="*/ 4083724 w 4083724"/>
              <a:gd name="connsiteY2" fmla="*/ 0 h 643544"/>
              <a:gd name="connsiteX3" fmla="*/ 2303588 w 4083724"/>
              <a:gd name="connsiteY3" fmla="*/ 643544 h 643544"/>
              <a:gd name="connsiteX4" fmla="*/ 239164 w 4083724"/>
              <a:gd name="connsiteY4" fmla="*/ 624494 h 643544"/>
              <a:gd name="connsiteX0" fmla="*/ 0 w 4358910"/>
              <a:gd name="connsiteY0" fmla="*/ 681644 h 681644"/>
              <a:gd name="connsiteX1" fmla="*/ 275186 w 4358910"/>
              <a:gd name="connsiteY1" fmla="*/ 0 h 681644"/>
              <a:gd name="connsiteX2" fmla="*/ 4358910 w 4358910"/>
              <a:gd name="connsiteY2" fmla="*/ 0 h 681644"/>
              <a:gd name="connsiteX3" fmla="*/ 2578774 w 4358910"/>
              <a:gd name="connsiteY3" fmla="*/ 643544 h 681644"/>
              <a:gd name="connsiteX4" fmla="*/ 0 w 4358910"/>
              <a:gd name="connsiteY4" fmla="*/ 681644 h 681644"/>
              <a:gd name="connsiteX0" fmla="*/ 0 w 4358910"/>
              <a:gd name="connsiteY0" fmla="*/ 681644 h 681644"/>
              <a:gd name="connsiteX1" fmla="*/ 275186 w 4358910"/>
              <a:gd name="connsiteY1" fmla="*/ 0 h 681644"/>
              <a:gd name="connsiteX2" fmla="*/ 4358910 w 4358910"/>
              <a:gd name="connsiteY2" fmla="*/ 0 h 681644"/>
              <a:gd name="connsiteX3" fmla="*/ 3540799 w 4358910"/>
              <a:gd name="connsiteY3" fmla="*/ 672119 h 681644"/>
              <a:gd name="connsiteX4" fmla="*/ 0 w 4358910"/>
              <a:gd name="connsiteY4" fmla="*/ 681644 h 681644"/>
              <a:gd name="connsiteX0" fmla="*/ 0 w 4354677"/>
              <a:gd name="connsiteY0" fmla="*/ 681644 h 681644"/>
              <a:gd name="connsiteX1" fmla="*/ 275186 w 4354677"/>
              <a:gd name="connsiteY1" fmla="*/ 0 h 681644"/>
              <a:gd name="connsiteX2" fmla="*/ 4354677 w 4354677"/>
              <a:gd name="connsiteY2" fmla="*/ 12700 h 681644"/>
              <a:gd name="connsiteX3" fmla="*/ 3540799 w 4354677"/>
              <a:gd name="connsiteY3" fmla="*/ 672119 h 681644"/>
              <a:gd name="connsiteX4" fmla="*/ 0 w 4354677"/>
              <a:gd name="connsiteY4" fmla="*/ 681644 h 681644"/>
              <a:gd name="connsiteX0" fmla="*/ 0 w 4350444"/>
              <a:gd name="connsiteY0" fmla="*/ 681644 h 681644"/>
              <a:gd name="connsiteX1" fmla="*/ 275186 w 4350444"/>
              <a:gd name="connsiteY1" fmla="*/ 0 h 681644"/>
              <a:gd name="connsiteX2" fmla="*/ 4350444 w 4350444"/>
              <a:gd name="connsiteY2" fmla="*/ 16933 h 681644"/>
              <a:gd name="connsiteX3" fmla="*/ 3540799 w 4350444"/>
              <a:gd name="connsiteY3" fmla="*/ 672119 h 681644"/>
              <a:gd name="connsiteX4" fmla="*/ 0 w 4350444"/>
              <a:gd name="connsiteY4" fmla="*/ 681644 h 681644"/>
              <a:gd name="connsiteX0" fmla="*/ 0 w 4350444"/>
              <a:gd name="connsiteY0" fmla="*/ 681644 h 681644"/>
              <a:gd name="connsiteX1" fmla="*/ 275186 w 4350444"/>
              <a:gd name="connsiteY1" fmla="*/ 0 h 681644"/>
              <a:gd name="connsiteX2" fmla="*/ 4350444 w 4350444"/>
              <a:gd name="connsiteY2" fmla="*/ 16933 h 681644"/>
              <a:gd name="connsiteX3" fmla="*/ 3557732 w 4350444"/>
              <a:gd name="connsiteY3" fmla="*/ 680586 h 681644"/>
              <a:gd name="connsiteX4" fmla="*/ 0 w 4350444"/>
              <a:gd name="connsiteY4" fmla="*/ 681644 h 681644"/>
              <a:gd name="connsiteX0" fmla="*/ 0 w 4350444"/>
              <a:gd name="connsiteY0" fmla="*/ 681644 h 681644"/>
              <a:gd name="connsiteX1" fmla="*/ 275186 w 4350444"/>
              <a:gd name="connsiteY1" fmla="*/ 0 h 681644"/>
              <a:gd name="connsiteX2" fmla="*/ 4350444 w 4350444"/>
              <a:gd name="connsiteY2" fmla="*/ 16933 h 681644"/>
              <a:gd name="connsiteX3" fmla="*/ 3873962 w 4350444"/>
              <a:gd name="connsiteY3" fmla="*/ 678681 h 681644"/>
              <a:gd name="connsiteX4" fmla="*/ 0 w 4350444"/>
              <a:gd name="connsiteY4" fmla="*/ 681644 h 681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0444" h="681644">
                <a:moveTo>
                  <a:pt x="0" y="681644"/>
                </a:moveTo>
                <a:lnTo>
                  <a:pt x="275186" y="0"/>
                </a:lnTo>
                <a:lnTo>
                  <a:pt x="4350444" y="16933"/>
                </a:lnTo>
                <a:lnTo>
                  <a:pt x="3873962" y="678681"/>
                </a:lnTo>
                <a:lnTo>
                  <a:pt x="0" y="681644"/>
                </a:lnTo>
                <a:close/>
              </a:path>
            </a:pathLst>
          </a:cu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arallelogram 17">
            <a:extLst>
              <a:ext uri="{FF2B5EF4-FFF2-40B4-BE49-F238E27FC236}">
                <a16:creationId xmlns:a16="http://schemas.microsoft.com/office/drawing/2014/main" id="{FB25BFE6-AE3F-4A9A-87FD-A6B3FCDA1FE4}"/>
              </a:ext>
            </a:extLst>
          </p:cNvPr>
          <p:cNvSpPr/>
          <p:nvPr/>
        </p:nvSpPr>
        <p:spPr>
          <a:xfrm>
            <a:off x="339" y="6199216"/>
            <a:ext cx="2400097" cy="662547"/>
          </a:xfrm>
          <a:custGeom>
            <a:avLst/>
            <a:gdLst>
              <a:gd name="connsiteX0" fmla="*/ 0 w 2256183"/>
              <a:gd name="connsiteY0" fmla="*/ 681644 h 681644"/>
              <a:gd name="connsiteX1" fmla="*/ 170411 w 2256183"/>
              <a:gd name="connsiteY1" fmla="*/ 0 h 681644"/>
              <a:gd name="connsiteX2" fmla="*/ 2256183 w 2256183"/>
              <a:gd name="connsiteY2" fmla="*/ 0 h 681644"/>
              <a:gd name="connsiteX3" fmla="*/ 2085772 w 2256183"/>
              <a:gd name="connsiteY3" fmla="*/ 681644 h 681644"/>
              <a:gd name="connsiteX4" fmla="*/ 0 w 2256183"/>
              <a:gd name="connsiteY4" fmla="*/ 681644 h 681644"/>
              <a:gd name="connsiteX0" fmla="*/ 0 w 2393343"/>
              <a:gd name="connsiteY0" fmla="*/ 681644 h 681644"/>
              <a:gd name="connsiteX1" fmla="*/ 170411 w 2393343"/>
              <a:gd name="connsiteY1" fmla="*/ 0 h 681644"/>
              <a:gd name="connsiteX2" fmla="*/ 2393343 w 2393343"/>
              <a:gd name="connsiteY2" fmla="*/ 22860 h 681644"/>
              <a:gd name="connsiteX3" fmla="*/ 2085772 w 2393343"/>
              <a:gd name="connsiteY3" fmla="*/ 681644 h 681644"/>
              <a:gd name="connsiteX4" fmla="*/ 0 w 2393343"/>
              <a:gd name="connsiteY4" fmla="*/ 681644 h 681644"/>
              <a:gd name="connsiteX0" fmla="*/ 6754 w 2400097"/>
              <a:gd name="connsiteY0" fmla="*/ 658784 h 658784"/>
              <a:gd name="connsiteX1" fmla="*/ 0 w 2400097"/>
              <a:gd name="connsiteY1" fmla="*/ 0 h 658784"/>
              <a:gd name="connsiteX2" fmla="*/ 2400097 w 2400097"/>
              <a:gd name="connsiteY2" fmla="*/ 0 h 658784"/>
              <a:gd name="connsiteX3" fmla="*/ 2092526 w 2400097"/>
              <a:gd name="connsiteY3" fmla="*/ 658784 h 658784"/>
              <a:gd name="connsiteX4" fmla="*/ 6754 w 2400097"/>
              <a:gd name="connsiteY4" fmla="*/ 658784 h 658784"/>
              <a:gd name="connsiteX0" fmla="*/ 6754 w 2400097"/>
              <a:gd name="connsiteY0" fmla="*/ 658784 h 658784"/>
              <a:gd name="connsiteX1" fmla="*/ 0 w 2400097"/>
              <a:gd name="connsiteY1" fmla="*/ 0 h 658784"/>
              <a:gd name="connsiteX2" fmla="*/ 2400097 w 2400097"/>
              <a:gd name="connsiteY2" fmla="*/ 0 h 658784"/>
              <a:gd name="connsiteX3" fmla="*/ 1825356 w 2400097"/>
              <a:gd name="connsiteY3" fmla="*/ 655022 h 658784"/>
              <a:gd name="connsiteX4" fmla="*/ 6754 w 2400097"/>
              <a:gd name="connsiteY4" fmla="*/ 658784 h 658784"/>
              <a:gd name="connsiteX0" fmla="*/ 6754 w 2400097"/>
              <a:gd name="connsiteY0" fmla="*/ 658784 h 662547"/>
              <a:gd name="connsiteX1" fmla="*/ 0 w 2400097"/>
              <a:gd name="connsiteY1" fmla="*/ 0 h 662547"/>
              <a:gd name="connsiteX2" fmla="*/ 2400097 w 2400097"/>
              <a:gd name="connsiteY2" fmla="*/ 0 h 662547"/>
              <a:gd name="connsiteX3" fmla="*/ 1821593 w 2400097"/>
              <a:gd name="connsiteY3" fmla="*/ 662547 h 662547"/>
              <a:gd name="connsiteX4" fmla="*/ 6754 w 2400097"/>
              <a:gd name="connsiteY4" fmla="*/ 658784 h 662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0097" h="662547">
                <a:moveTo>
                  <a:pt x="6754" y="658784"/>
                </a:moveTo>
                <a:cubicBezTo>
                  <a:pt x="4503" y="439189"/>
                  <a:pt x="2251" y="219595"/>
                  <a:pt x="0" y="0"/>
                </a:cubicBezTo>
                <a:lnTo>
                  <a:pt x="2400097" y="0"/>
                </a:lnTo>
                <a:lnTo>
                  <a:pt x="1821593" y="662547"/>
                </a:lnTo>
                <a:lnTo>
                  <a:pt x="6754" y="658784"/>
                </a:lnTo>
                <a:close/>
              </a:path>
            </a:pathLst>
          </a:cu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824F5722-7B08-40F3-B80F-3E3E01936A29}"/>
              </a:ext>
            </a:extLst>
          </p:cNvPr>
          <p:cNvSpPr txBox="1"/>
          <p:nvPr/>
        </p:nvSpPr>
        <p:spPr>
          <a:xfrm>
            <a:off x="6007944" y="864520"/>
            <a:ext cx="4269531" cy="5324535"/>
          </a:xfrm>
          <a:prstGeom prst="rect">
            <a:avLst/>
          </a:prstGeom>
          <a:noFill/>
          <a:ln>
            <a:noFill/>
          </a:ln>
        </p:spPr>
        <p:txBody>
          <a:bodyPr wrap="square" lIns="91440" tIns="45720" rIns="91440" bIns="45720" rtlCol="0" anchor="t">
            <a:spAutoFit/>
            <a:scene3d>
              <a:camera prst="orthographicFront"/>
              <a:lightRig rig="threePt" dir="t"/>
            </a:scene3d>
            <a:sp3d extrusionH="57150" prstMaterial="powder">
              <a:bevelT w="330200" h="209550"/>
            </a:sp3d>
          </a:bodyPr>
          <a:lstStyle/>
          <a:p>
            <a:pPr algn="ctr"/>
            <a:endParaRPr lang="en-US" sz="2800" b="1">
              <a:solidFill>
                <a:schemeClr val="bg2">
                  <a:lumMod val="90000"/>
                </a:schemeClr>
              </a:solidFill>
              <a:effectLst>
                <a:outerShdw blurRad="50800" dist="38100" dir="18600000" sx="99000" sy="99000" algn="l" rotWithShape="0">
                  <a:prstClr val="black">
                    <a:alpha val="40000"/>
                  </a:prstClr>
                </a:outerShdw>
              </a:effectLst>
              <a:latin typeface="Constantia"/>
            </a:endParaRPr>
          </a:p>
          <a:p>
            <a:pPr algn="ctr"/>
            <a:r>
              <a:rPr lang="en-US" sz="3200" b="1">
                <a:solidFill>
                  <a:schemeClr val="bg2">
                    <a:lumMod val="90000"/>
                  </a:schemeClr>
                </a:solidFill>
                <a:effectLst>
                  <a:outerShdw blurRad="50800" dist="38100" dir="18600000" sx="99000" sy="99000" algn="l" rotWithShape="0">
                    <a:prstClr val="black">
                      <a:alpha val="40000"/>
                    </a:prstClr>
                  </a:outerShdw>
                </a:effectLst>
                <a:latin typeface="Times New Roman"/>
                <a:cs typeface="Times New Roman"/>
              </a:rPr>
              <a:t>How Immigrant Labor and The United States Economy Have Influenced Each Other in Recent Years</a:t>
            </a:r>
            <a:endParaRPr lang="en-US" sz="3200">
              <a:solidFill>
                <a:schemeClr val="bg2">
                  <a:lumMod val="90000"/>
                </a:schemeClr>
              </a:solidFill>
              <a:latin typeface="Times New Roman"/>
              <a:cs typeface="Times New Roman"/>
            </a:endParaRPr>
          </a:p>
          <a:p>
            <a:pPr algn="ctr"/>
            <a:endParaRPr lang="en-US" sz="2800">
              <a:solidFill>
                <a:schemeClr val="bg2">
                  <a:lumMod val="90000"/>
                </a:schemeClr>
              </a:solidFill>
              <a:effectLst>
                <a:outerShdw blurRad="50800" dist="38100" dir="18600000" sx="101000" sy="101000" algn="l" rotWithShape="0">
                  <a:prstClr val="black">
                    <a:alpha val="40000"/>
                  </a:prstClr>
                </a:outerShdw>
              </a:effectLst>
              <a:cs typeface="Calibri"/>
            </a:endParaRPr>
          </a:p>
          <a:p>
            <a:pPr algn="ctr"/>
            <a:endParaRPr lang="en-US" sz="2800">
              <a:solidFill>
                <a:schemeClr val="bg2"/>
              </a:solidFill>
              <a:effectLst>
                <a:outerShdw blurRad="50800" dist="38100" dir="18600000" sx="101000" sy="101000" algn="l" rotWithShape="0">
                  <a:prstClr val="black">
                    <a:alpha val="40000"/>
                  </a:prstClr>
                </a:outerShdw>
              </a:effectLst>
            </a:endParaRPr>
          </a:p>
          <a:p>
            <a:pPr algn="ctr"/>
            <a:endParaRPr lang="en-US" sz="2800">
              <a:solidFill>
                <a:schemeClr val="bg2"/>
              </a:solidFill>
              <a:effectLst>
                <a:outerShdw blurRad="50800" dist="38100" dir="18600000" sx="101000" sy="101000" algn="l" rotWithShape="0">
                  <a:prstClr val="black">
                    <a:alpha val="40000"/>
                  </a:prstClr>
                </a:outerShdw>
              </a:effectLst>
            </a:endParaRPr>
          </a:p>
          <a:p>
            <a:pPr algn="ctr"/>
            <a:endParaRPr lang="en-US" sz="2800">
              <a:solidFill>
                <a:schemeClr val="bg2"/>
              </a:solidFill>
              <a:effectLst>
                <a:outerShdw blurRad="50800" dist="38100" dir="18600000" sx="101000" sy="101000" algn="l" rotWithShape="0">
                  <a:prstClr val="black">
                    <a:alpha val="40000"/>
                  </a:prstClr>
                </a:outerShdw>
              </a:effectLst>
            </a:endParaRPr>
          </a:p>
          <a:p>
            <a:pPr algn="ctr"/>
            <a:r>
              <a:rPr lang="en-US" sz="2000">
                <a:solidFill>
                  <a:schemeClr val="bg2">
                    <a:lumMod val="90000"/>
                  </a:schemeClr>
                </a:solidFill>
                <a:effectLst>
                  <a:outerShdw blurRad="50800" dist="38100" dir="18600000" algn="l" rotWithShape="0">
                    <a:prstClr val="black">
                      <a:alpha val="40000"/>
                    </a:prstClr>
                  </a:outerShdw>
                </a:effectLst>
              </a:rPr>
              <a:t>An Exhibit by Dylan Stone, Maryella McCown and Will Ross</a:t>
            </a:r>
            <a:endParaRPr lang="en-US" sz="2000">
              <a:solidFill>
                <a:schemeClr val="bg2">
                  <a:lumMod val="90000"/>
                </a:schemeClr>
              </a:solidFill>
              <a:effectLst>
                <a:outerShdw blurRad="50800" dist="38100" dir="18600000" algn="l" rotWithShape="0">
                  <a:prstClr val="black">
                    <a:alpha val="40000"/>
                  </a:prstClr>
                </a:outerShdw>
              </a:effectLst>
              <a:cs typeface="Calibri"/>
            </a:endParaRPr>
          </a:p>
        </p:txBody>
      </p:sp>
      <p:sp>
        <p:nvSpPr>
          <p:cNvPr id="24" name="Trapezoid 23">
            <a:hlinkClick r:id="rId4" action="ppaction://hlinksldjump"/>
            <a:extLst>
              <a:ext uri="{FF2B5EF4-FFF2-40B4-BE49-F238E27FC236}">
                <a16:creationId xmlns:a16="http://schemas.microsoft.com/office/drawing/2014/main" id="{128B3C17-82E3-407C-8AB6-94EC641D6673}"/>
              </a:ext>
            </a:extLst>
          </p:cNvPr>
          <p:cNvSpPr>
            <a:spLocks noChangeAspect="1"/>
          </p:cNvSpPr>
          <p:nvPr/>
        </p:nvSpPr>
        <p:spPr>
          <a:xfrm rot="5400000">
            <a:off x="9254175" y="2586880"/>
            <a:ext cx="3855808" cy="1569185"/>
          </a:xfrm>
          <a:prstGeom prst="trapezoid">
            <a:avLst/>
          </a:prstGeom>
          <a:blipFill dpi="0" rotWithShape="0">
            <a:blip r:embed="rId5"/>
            <a:srcRect/>
            <a:stretch>
              <a:fillRect/>
            </a:stretch>
          </a:blipFill>
          <a:ln w="76200">
            <a:solidFill>
              <a:srgbClr val="5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Connector 26">
            <a:extLst>
              <a:ext uri="{FF2B5EF4-FFF2-40B4-BE49-F238E27FC236}">
                <a16:creationId xmlns:a16="http://schemas.microsoft.com/office/drawing/2014/main" id="{AE1DD8A5-45E8-4DEF-A5C3-4E66554E6A80}"/>
              </a:ext>
            </a:extLst>
          </p:cNvPr>
          <p:cNvCxnSpPr>
            <a:cxnSpLocks/>
          </p:cNvCxnSpPr>
          <p:nvPr/>
        </p:nvCxnSpPr>
        <p:spPr>
          <a:xfrm flipV="1">
            <a:off x="2410690" y="680328"/>
            <a:ext cx="3685310" cy="1312"/>
          </a:xfrm>
          <a:prstGeom prst="line">
            <a:avLst/>
          </a:prstGeom>
          <a:ln w="1270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250C621B-E3F8-4E93-99E7-4B7DF9B8E587}"/>
              </a:ext>
            </a:extLst>
          </p:cNvPr>
          <p:cNvCxnSpPr>
            <a:cxnSpLocks/>
            <a:endCxn id="16" idx="1"/>
          </p:cNvCxnSpPr>
          <p:nvPr/>
        </p:nvCxnSpPr>
        <p:spPr>
          <a:xfrm>
            <a:off x="6096000" y="679197"/>
            <a:ext cx="18011" cy="5497158"/>
          </a:xfrm>
          <a:prstGeom prst="line">
            <a:avLst/>
          </a:prstGeom>
          <a:ln w="12700"/>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E688F8E1-C51E-47B6-A1AE-30C11AF2E719}"/>
              </a:ext>
            </a:extLst>
          </p:cNvPr>
          <p:cNvCxnSpPr>
            <a:cxnSpLocks/>
          </p:cNvCxnSpPr>
          <p:nvPr/>
        </p:nvCxnSpPr>
        <p:spPr>
          <a:xfrm>
            <a:off x="10189269" y="656705"/>
            <a:ext cx="2011198" cy="22492"/>
          </a:xfrm>
          <a:prstGeom prst="line">
            <a:avLst/>
          </a:prstGeom>
          <a:ln w="12700"/>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9C9831C1-D672-452B-B758-75511C6B9504}"/>
              </a:ext>
            </a:extLst>
          </p:cNvPr>
          <p:cNvCxnSpPr>
            <a:cxnSpLocks/>
          </p:cNvCxnSpPr>
          <p:nvPr/>
        </p:nvCxnSpPr>
        <p:spPr>
          <a:xfrm>
            <a:off x="10189269" y="656705"/>
            <a:ext cx="0" cy="5542511"/>
          </a:xfrm>
          <a:prstGeom prst="line">
            <a:avLst/>
          </a:prstGeom>
          <a:ln w="12700"/>
        </p:spPr>
        <p:style>
          <a:lnRef idx="1">
            <a:schemeClr val="dk1"/>
          </a:lnRef>
          <a:fillRef idx="0">
            <a:schemeClr val="dk1"/>
          </a:fillRef>
          <a:effectRef idx="0">
            <a:schemeClr val="dk1"/>
          </a:effectRef>
          <a:fontRef idx="minor">
            <a:schemeClr val="tx1"/>
          </a:fontRef>
        </p:style>
      </p:cxnSp>
      <p:cxnSp>
        <p:nvCxnSpPr>
          <p:cNvPr id="40" name="Straight Connector 39">
            <a:extLst>
              <a:ext uri="{FF2B5EF4-FFF2-40B4-BE49-F238E27FC236}">
                <a16:creationId xmlns:a16="http://schemas.microsoft.com/office/drawing/2014/main" id="{C85ED40F-3B64-4049-835D-4CB203568065}"/>
              </a:ext>
            </a:extLst>
          </p:cNvPr>
          <p:cNvCxnSpPr>
            <a:cxnSpLocks/>
            <a:stCxn id="16" idx="1"/>
          </p:cNvCxnSpPr>
          <p:nvPr/>
        </p:nvCxnSpPr>
        <p:spPr>
          <a:xfrm>
            <a:off x="6114011" y="6176355"/>
            <a:ext cx="4065003" cy="22861"/>
          </a:xfrm>
          <a:prstGeom prst="line">
            <a:avLst/>
          </a:prstGeom>
          <a:ln w="12700"/>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06071343-4E84-4E87-905E-E6CD7E2DA6C8}"/>
              </a:ext>
            </a:extLst>
          </p:cNvPr>
          <p:cNvCxnSpPr>
            <a:cxnSpLocks/>
            <a:stCxn id="18" idx="1"/>
            <a:endCxn id="18" idx="2"/>
          </p:cNvCxnSpPr>
          <p:nvPr/>
        </p:nvCxnSpPr>
        <p:spPr>
          <a:xfrm>
            <a:off x="339" y="6199216"/>
            <a:ext cx="2400097"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46" name="Straight Connector 45">
            <a:extLst>
              <a:ext uri="{FF2B5EF4-FFF2-40B4-BE49-F238E27FC236}">
                <a16:creationId xmlns:a16="http://schemas.microsoft.com/office/drawing/2014/main" id="{A985C3AD-9EEC-4EAE-BB80-690833C38865}"/>
              </a:ext>
            </a:extLst>
          </p:cNvPr>
          <p:cNvCxnSpPr>
            <a:cxnSpLocks/>
          </p:cNvCxnSpPr>
          <p:nvPr/>
        </p:nvCxnSpPr>
        <p:spPr>
          <a:xfrm>
            <a:off x="2410690" y="679197"/>
            <a:ext cx="8467" cy="5520019"/>
          </a:xfrm>
          <a:prstGeom prst="line">
            <a:avLst/>
          </a:prstGeom>
          <a:ln w="12700"/>
        </p:spPr>
        <p:style>
          <a:lnRef idx="1">
            <a:schemeClr val="dk1"/>
          </a:lnRef>
          <a:fillRef idx="0">
            <a:schemeClr val="dk1"/>
          </a:fillRef>
          <a:effectRef idx="0">
            <a:schemeClr val="dk1"/>
          </a:effectRef>
          <a:fontRef idx="minor">
            <a:schemeClr val="tx1"/>
          </a:fontRef>
        </p:style>
      </p:cxnSp>
      <p:sp>
        <p:nvSpPr>
          <p:cNvPr id="49" name="TextBox 48">
            <a:extLst>
              <a:ext uri="{FF2B5EF4-FFF2-40B4-BE49-F238E27FC236}">
                <a16:creationId xmlns:a16="http://schemas.microsoft.com/office/drawing/2014/main" id="{113D281E-505F-4C07-9AE8-38A823994F7F}"/>
              </a:ext>
            </a:extLst>
          </p:cNvPr>
          <p:cNvSpPr txBox="1"/>
          <p:nvPr/>
        </p:nvSpPr>
        <p:spPr>
          <a:xfrm>
            <a:off x="108661" y="93193"/>
            <a:ext cx="9706315" cy="400110"/>
          </a:xfrm>
          <a:prstGeom prst="rect">
            <a:avLst/>
          </a:prstGeom>
          <a:noFill/>
        </p:spPr>
        <p:txBody>
          <a:bodyPr wrap="square" lIns="91440" tIns="45720" rIns="91440" bIns="45720" rtlCol="0" anchor="t">
            <a:spAutoFit/>
          </a:bodyPr>
          <a:lstStyle/>
          <a:p>
            <a:r>
              <a:rPr lang="en-US" sz="2000" dirty="0">
                <a:solidFill>
                  <a:schemeClr val="accent3"/>
                </a:solidFill>
                <a:effectLst>
                  <a:outerShdw blurRad="50800" dist="38100" dir="18600000" algn="l" rotWithShape="0">
                    <a:prstClr val="black">
                      <a:alpha val="40000"/>
                    </a:prstClr>
                  </a:outerShdw>
                </a:effectLst>
              </a:rPr>
              <a:t>Click on linked photos to experience each exhibit, use the blue arrows to go room to room</a:t>
            </a:r>
            <a:endParaRPr lang="en-US" sz="2000" dirty="0">
              <a:solidFill>
                <a:schemeClr val="accent3"/>
              </a:solidFill>
              <a:effectLst>
                <a:outerShdw blurRad="50800" dist="38100" dir="18600000" algn="l" rotWithShape="0">
                  <a:prstClr val="black">
                    <a:alpha val="40000"/>
                  </a:prstClr>
                </a:outerShdw>
              </a:effectLst>
              <a:cs typeface="Calibri"/>
            </a:endParaRPr>
          </a:p>
        </p:txBody>
      </p:sp>
      <p:pic>
        <p:nvPicPr>
          <p:cNvPr id="50" name="Picture 49">
            <a:hlinkClick r:id="rId6" action="ppaction://hlinksldjump"/>
            <a:extLst>
              <a:ext uri="{FF2B5EF4-FFF2-40B4-BE49-F238E27FC236}">
                <a16:creationId xmlns:a16="http://schemas.microsoft.com/office/drawing/2014/main" id="{DA332FB0-3C29-4D5B-9F58-9ECBFD6F4D4D}"/>
              </a:ext>
            </a:extLst>
          </p:cNvPr>
          <p:cNvPicPr>
            <a:picLocks noChangeAspect="1"/>
          </p:cNvPicPr>
          <p:nvPr/>
        </p:nvPicPr>
        <p:blipFill>
          <a:blip r:embed="rId7">
            <a:extLst>
              <a:ext uri="{28A0092B-C50C-407E-A947-70E740481C1C}">
                <a14:useLocalDpi xmlns:a14="http://schemas.microsoft.com/office/drawing/2010/main" val="0"/>
              </a:ext>
            </a:extLst>
          </a:blip>
          <a:srcRect l="4444" r="4444"/>
          <a:stretch/>
        </p:blipFill>
        <p:spPr>
          <a:xfrm>
            <a:off x="216426" y="1904255"/>
            <a:ext cx="1979510" cy="24098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5" name="Trapezoid 24">
            <a:extLst>
              <a:ext uri="{FF2B5EF4-FFF2-40B4-BE49-F238E27FC236}">
                <a16:creationId xmlns:a16="http://schemas.microsoft.com/office/drawing/2014/main" id="{570C124A-D162-49BC-8C4A-F7E212E9F36E}"/>
              </a:ext>
            </a:extLst>
          </p:cNvPr>
          <p:cNvSpPr/>
          <p:nvPr/>
        </p:nvSpPr>
        <p:spPr>
          <a:xfrm rot="5400000">
            <a:off x="1498993" y="1593433"/>
            <a:ext cx="5519654" cy="3691910"/>
          </a:xfrm>
          <a:custGeom>
            <a:avLst/>
            <a:gdLst>
              <a:gd name="connsiteX0" fmla="*/ 0 w 5519654"/>
              <a:gd name="connsiteY0" fmla="*/ 1994264 h 1994264"/>
              <a:gd name="connsiteX1" fmla="*/ 498566 w 5519654"/>
              <a:gd name="connsiteY1" fmla="*/ 0 h 1994264"/>
              <a:gd name="connsiteX2" fmla="*/ 5021088 w 5519654"/>
              <a:gd name="connsiteY2" fmla="*/ 0 h 1994264"/>
              <a:gd name="connsiteX3" fmla="*/ 5519654 w 5519654"/>
              <a:gd name="connsiteY3" fmla="*/ 1994264 h 1994264"/>
              <a:gd name="connsiteX4" fmla="*/ 0 w 5519654"/>
              <a:gd name="connsiteY4" fmla="*/ 1994264 h 1994264"/>
              <a:gd name="connsiteX0" fmla="*/ 0 w 5519654"/>
              <a:gd name="connsiteY0" fmla="*/ 3702991 h 3702991"/>
              <a:gd name="connsiteX1" fmla="*/ 941911 w 5519654"/>
              <a:gd name="connsiteY1" fmla="*/ 0 h 3702991"/>
              <a:gd name="connsiteX2" fmla="*/ 5021088 w 5519654"/>
              <a:gd name="connsiteY2" fmla="*/ 1708727 h 3702991"/>
              <a:gd name="connsiteX3" fmla="*/ 5519654 w 5519654"/>
              <a:gd name="connsiteY3" fmla="*/ 3702991 h 3702991"/>
              <a:gd name="connsiteX4" fmla="*/ 0 w 5519654"/>
              <a:gd name="connsiteY4" fmla="*/ 3702991 h 3702991"/>
              <a:gd name="connsiteX0" fmla="*/ 0 w 5519654"/>
              <a:gd name="connsiteY0" fmla="*/ 3721465 h 3721465"/>
              <a:gd name="connsiteX1" fmla="*/ 941911 w 5519654"/>
              <a:gd name="connsiteY1" fmla="*/ 18474 h 3721465"/>
              <a:gd name="connsiteX2" fmla="*/ 4596218 w 5519654"/>
              <a:gd name="connsiteY2" fmla="*/ 0 h 3721465"/>
              <a:gd name="connsiteX3" fmla="*/ 5519654 w 5519654"/>
              <a:gd name="connsiteY3" fmla="*/ 3721465 h 3721465"/>
              <a:gd name="connsiteX4" fmla="*/ 0 w 5519654"/>
              <a:gd name="connsiteY4" fmla="*/ 3721465 h 3721465"/>
              <a:gd name="connsiteX0" fmla="*/ 0 w 5519654"/>
              <a:gd name="connsiteY0" fmla="*/ 3721465 h 3721465"/>
              <a:gd name="connsiteX1" fmla="*/ 923441 w 5519654"/>
              <a:gd name="connsiteY1" fmla="*/ 18474 h 3721465"/>
              <a:gd name="connsiteX2" fmla="*/ 4596218 w 5519654"/>
              <a:gd name="connsiteY2" fmla="*/ 0 h 3721465"/>
              <a:gd name="connsiteX3" fmla="*/ 5519654 w 5519654"/>
              <a:gd name="connsiteY3" fmla="*/ 3721465 h 3721465"/>
              <a:gd name="connsiteX4" fmla="*/ 0 w 5519654"/>
              <a:gd name="connsiteY4" fmla="*/ 3721465 h 3721465"/>
              <a:gd name="connsiteX0" fmla="*/ 0 w 5519654"/>
              <a:gd name="connsiteY0" fmla="*/ 3712179 h 3712179"/>
              <a:gd name="connsiteX1" fmla="*/ 923441 w 5519654"/>
              <a:gd name="connsiteY1" fmla="*/ 9188 h 3712179"/>
              <a:gd name="connsiteX2" fmla="*/ 4596221 w 5519654"/>
              <a:gd name="connsiteY2" fmla="*/ 0 h 3712179"/>
              <a:gd name="connsiteX3" fmla="*/ 5519654 w 5519654"/>
              <a:gd name="connsiteY3" fmla="*/ 3712179 h 3712179"/>
              <a:gd name="connsiteX4" fmla="*/ 0 w 5519654"/>
              <a:gd name="connsiteY4" fmla="*/ 3712179 h 3712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9654" h="3712179">
                <a:moveTo>
                  <a:pt x="0" y="3712179"/>
                </a:moveTo>
                <a:lnTo>
                  <a:pt x="923441" y="9188"/>
                </a:lnTo>
                <a:lnTo>
                  <a:pt x="4596221" y="0"/>
                </a:lnTo>
                <a:lnTo>
                  <a:pt x="5519654" y="3712179"/>
                </a:lnTo>
                <a:lnTo>
                  <a:pt x="0" y="3712179"/>
                </a:lnTo>
                <a:close/>
              </a:path>
            </a:pathLst>
          </a:cu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rapezoid 22">
            <a:hlinkClick r:id="rId8" action="ppaction://hlinksldjump"/>
            <a:extLst>
              <a:ext uri="{FF2B5EF4-FFF2-40B4-BE49-F238E27FC236}">
                <a16:creationId xmlns:a16="http://schemas.microsoft.com/office/drawing/2014/main" id="{B73402C4-7923-4C07-BC66-B7CA47E39280}"/>
              </a:ext>
            </a:extLst>
          </p:cNvPr>
          <p:cNvSpPr>
            <a:spLocks noChangeAspect="1"/>
          </p:cNvSpPr>
          <p:nvPr/>
        </p:nvSpPr>
        <p:spPr>
          <a:xfrm rot="5400000">
            <a:off x="2417054" y="1802286"/>
            <a:ext cx="3925722" cy="3116600"/>
          </a:xfrm>
          <a:prstGeom prst="trapezoid">
            <a:avLst/>
          </a:prstGeom>
          <a:blipFill dpi="0" rotWithShape="0">
            <a:blip r:embed="rId9"/>
            <a:srcRect/>
            <a:stretch>
              <a:fillRect/>
            </a:stretch>
          </a:blipFill>
          <a:ln w="57150">
            <a:solidFill>
              <a:srgbClr val="5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C7B3E9BF-D1A6-D80F-EB52-56740C3007AE}"/>
              </a:ext>
            </a:extLst>
          </p:cNvPr>
          <p:cNvSpPr txBox="1"/>
          <p:nvPr/>
        </p:nvSpPr>
        <p:spPr>
          <a:xfrm>
            <a:off x="2709835" y="5325039"/>
            <a:ext cx="223557" cy="369332"/>
          </a:xfrm>
          <a:prstGeom prst="rect">
            <a:avLst/>
          </a:prstGeom>
          <a:noFill/>
        </p:spPr>
        <p:txBody>
          <a:bodyPr wrap="square" rtlCol="0">
            <a:spAutoFit/>
          </a:bodyPr>
          <a:lstStyle/>
          <a:p>
            <a:r>
              <a:rPr lang="en-US"/>
              <a:t>1</a:t>
            </a:r>
          </a:p>
        </p:txBody>
      </p:sp>
      <p:sp>
        <p:nvSpPr>
          <p:cNvPr id="7" name="TextBox 6">
            <a:extLst>
              <a:ext uri="{FF2B5EF4-FFF2-40B4-BE49-F238E27FC236}">
                <a16:creationId xmlns:a16="http://schemas.microsoft.com/office/drawing/2014/main" id="{F973C0D4-6153-142B-DF2C-0E660B6117EB}"/>
              </a:ext>
            </a:extLst>
          </p:cNvPr>
          <p:cNvSpPr txBox="1"/>
          <p:nvPr/>
        </p:nvSpPr>
        <p:spPr>
          <a:xfrm>
            <a:off x="10303722" y="5283044"/>
            <a:ext cx="256121" cy="369332"/>
          </a:xfrm>
          <a:prstGeom prst="rect">
            <a:avLst/>
          </a:prstGeom>
          <a:noFill/>
        </p:spPr>
        <p:txBody>
          <a:bodyPr wrap="square" rtlCol="0">
            <a:spAutoFit/>
          </a:bodyPr>
          <a:lstStyle/>
          <a:p>
            <a:r>
              <a:rPr lang="en-US"/>
              <a:t>2</a:t>
            </a:r>
          </a:p>
        </p:txBody>
      </p:sp>
      <p:sp>
        <p:nvSpPr>
          <p:cNvPr id="8" name="TextBox 7">
            <a:extLst>
              <a:ext uri="{FF2B5EF4-FFF2-40B4-BE49-F238E27FC236}">
                <a16:creationId xmlns:a16="http://schemas.microsoft.com/office/drawing/2014/main" id="{B5984192-71D7-D6F0-BCEF-E1B817A39EC5}"/>
              </a:ext>
            </a:extLst>
          </p:cNvPr>
          <p:cNvSpPr txBox="1"/>
          <p:nvPr/>
        </p:nvSpPr>
        <p:spPr>
          <a:xfrm>
            <a:off x="1987181" y="4354190"/>
            <a:ext cx="238121" cy="369332"/>
          </a:xfrm>
          <a:prstGeom prst="rect">
            <a:avLst/>
          </a:prstGeom>
          <a:noFill/>
        </p:spPr>
        <p:txBody>
          <a:bodyPr wrap="square" rtlCol="0">
            <a:spAutoFit/>
          </a:bodyPr>
          <a:lstStyle/>
          <a:p>
            <a:r>
              <a:rPr lang="en-US"/>
              <a:t>3</a:t>
            </a:r>
          </a:p>
        </p:txBody>
      </p:sp>
    </p:spTree>
    <p:extLst>
      <p:ext uri="{BB962C8B-B14F-4D97-AF65-F5344CB8AC3E}">
        <p14:creationId xmlns:p14="http://schemas.microsoft.com/office/powerpoint/2010/main" val="23198725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7000" b="-107000"/>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D36CB23-C9D4-498D-A3B6-E37DBECF699B}"/>
              </a:ext>
            </a:extLst>
          </p:cNvPr>
          <p:cNvSpPr/>
          <p:nvPr/>
        </p:nvSpPr>
        <p:spPr>
          <a:xfrm>
            <a:off x="0" y="0"/>
            <a:ext cx="12192000" cy="163483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C7C83213-75E8-4D73-BD9C-EF7EC85BD751}"/>
              </a:ext>
            </a:extLst>
          </p:cNvPr>
          <p:cNvSpPr/>
          <p:nvPr/>
        </p:nvSpPr>
        <p:spPr>
          <a:xfrm>
            <a:off x="0" y="5624947"/>
            <a:ext cx="9850581" cy="1219201"/>
          </a:xfrm>
          <a:prstGeom prst="rect">
            <a:avLst/>
          </a:prstGeom>
          <a:solidFill>
            <a:srgbClr val="88888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C7E3A7F7-E868-497A-9447-93AE701F9B38}"/>
              </a:ext>
            </a:extLst>
          </p:cNvPr>
          <p:cNvSpPr/>
          <p:nvPr/>
        </p:nvSpPr>
        <p:spPr>
          <a:xfrm>
            <a:off x="1" y="457200"/>
            <a:ext cx="6996544" cy="594360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US" sz="1400"/>
              <a:t>         </a:t>
            </a:r>
            <a:endParaRPr lang="en-US" sz="1400">
              <a:cs typeface="Calibri"/>
            </a:endParaRPr>
          </a:p>
          <a:p>
            <a:pPr>
              <a:defRPr/>
            </a:pPr>
            <a:endParaRPr lang="en-US" sz="1400">
              <a:cs typeface="Calibri"/>
            </a:endParaRPr>
          </a:p>
          <a:p>
            <a:pPr>
              <a:defRPr/>
            </a:pPr>
            <a:endParaRPr lang="en-US" sz="1400">
              <a:solidFill>
                <a:schemeClr val="bg1"/>
              </a:solidFill>
            </a:endParaRPr>
          </a:p>
          <a:p>
            <a:pPr>
              <a:defRPr/>
            </a:pPr>
            <a:r>
              <a:rPr lang="en-US" sz="1300">
                <a:solidFill>
                  <a:schemeClr val="bg1"/>
                </a:solidFill>
              </a:rPr>
              <a:t>Do you enjoy the affordability and convenience of labor, housing, and fresh produce? Without the millions of documented and undocumented immigrants in America, the prices of these goods and services would increase immensely. As America’s economy constantly grows, the urgency for immigrant labor significantly increases. Without them, who will fill the countless positions of cashiers, truck drivers, janitors, and cooks? Yet the American government proceeds to pass laws that discriminate against immigrants. They allow ICE to remove immigrants from the United States every day. In an interview with an undocumented immigrant, Paul Solman states, “So, they contribute to the economy in production and in taxes, which pay for benefits the undocumented can’t always use”(Soloman 4:36). Another claim specified in the interview states that 50-70% of undocumented immigrants pay taxes. However, they do not seek the benefits other citizens get like Medicare, Section 8, and food stamps. This exhibit will be directed toward the statistics behind the real economic advantages that undocumented and documented immigrants contribute to America. A main objective of this essay is to present evidence to US citizens that immigrants are a necessity for economic development. It doesn’t matter where someone originates from; in a capitalist country like America everyone who is willing to take these understaffed positions should be accepted. In fact, it's been proven that the immigrants looking for jobs often end up having to work longer and harder shifts than most Americans at a far lower rate of income. These jobs are not the occupations that your average American would strive to work at, so if that's the case then why do so many people in America condemn the fact that immigrants are supplying those unwanted jobs. That justifies why this essay aims to implement the evident facts about immigrants in the American workforce and the concrete outcomes on the economy.</a:t>
            </a:r>
            <a:endParaRPr lang="en-US" sz="1300" b="0" i="0" u="none" strike="noStrike" kern="1200" cap="none" spc="0" normalizeH="0" baseline="0" noProof="0">
              <a:ln>
                <a:noFill/>
              </a:ln>
              <a:solidFill>
                <a:schemeClr val="bg1"/>
              </a:solidFill>
              <a:effectLst/>
              <a:uLnTx/>
              <a:uFillTx/>
              <a:latin typeface="Calibri" panose="020F0502020204030204"/>
              <a:cs typeface="Calibri"/>
            </a:endParaRPr>
          </a:p>
        </p:txBody>
      </p:sp>
      <p:sp>
        <p:nvSpPr>
          <p:cNvPr id="5" name="Trapezoid 4">
            <a:extLst>
              <a:ext uri="{FF2B5EF4-FFF2-40B4-BE49-F238E27FC236}">
                <a16:creationId xmlns:a16="http://schemas.microsoft.com/office/drawing/2014/main" id="{92EE68A5-C445-4AEB-9AE1-E1F0F5F2B747}"/>
              </a:ext>
            </a:extLst>
          </p:cNvPr>
          <p:cNvSpPr/>
          <p:nvPr/>
        </p:nvSpPr>
        <p:spPr>
          <a:xfrm rot="16200000">
            <a:off x="4488872" y="2521523"/>
            <a:ext cx="6844147" cy="1828803"/>
          </a:xfrm>
          <a:prstGeom prst="trapezoid">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endParaRPr lang="en-US" sz="1800" b="0" i="0" u="none" strike="noStrike" kern="1200" cap="none" spc="0" normalizeH="0" baseline="0" noProof="0">
              <a:ln>
                <a:noFill/>
              </a:ln>
              <a:solidFill>
                <a:prstClr val="white"/>
              </a:solidFill>
              <a:effectLst/>
              <a:uLnTx/>
              <a:uFillTx/>
              <a:latin typeface="Calibri" panose="020F0502020204030204"/>
              <a:cs typeface="Calibri"/>
            </a:endParaRPr>
          </a:p>
        </p:txBody>
      </p:sp>
      <p:sp>
        <p:nvSpPr>
          <p:cNvPr id="6" name="Rectangle 5">
            <a:extLst>
              <a:ext uri="{FF2B5EF4-FFF2-40B4-BE49-F238E27FC236}">
                <a16:creationId xmlns:a16="http://schemas.microsoft.com/office/drawing/2014/main" id="{5E362AD2-B3B6-40B5-B474-BA5DDA85780E}"/>
              </a:ext>
            </a:extLst>
          </p:cNvPr>
          <p:cNvSpPr/>
          <p:nvPr/>
        </p:nvSpPr>
        <p:spPr>
          <a:xfrm>
            <a:off x="8825347" y="13851"/>
            <a:ext cx="3366652" cy="6844148"/>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n-US" sz="1300">
                <a:solidFill>
                  <a:schemeClr val="bg1"/>
                </a:solidFill>
                <a:latin typeface="Calibri" panose="020F0502020204030204"/>
                <a:cs typeface="Calibri"/>
              </a:rPr>
              <a:t>Immigrants have been migrating into America since the late 1800s. However, over 100 years later there are still debates about whether we should be allowing these immigrants into the country and how they are treated once they get here. It has been known for the past couple of decades that for these immigrants, the path into the US is not an easy one and the road to gaining citizenship in the US as an illegal immigrant is even harder. The government continues to remove immigrants from the US and make things more difficult for new immigrants coming in. In result, this is just lowering the number of workers we have in the US that are willing to work high labor, low paying jobs. In the essay titled, </a:t>
            </a:r>
            <a:r>
              <a:rPr lang="en-US" sz="1300" i="1">
                <a:solidFill>
                  <a:schemeClr val="bg1"/>
                </a:solidFill>
                <a:latin typeface="Calibri" panose="020F0502020204030204"/>
                <a:cs typeface="Calibri"/>
              </a:rPr>
              <a:t>Labor Shortages and the Immigration Shortfall, </a:t>
            </a:r>
            <a:r>
              <a:rPr lang="en-US" sz="1300">
                <a:solidFill>
                  <a:schemeClr val="bg1"/>
                </a:solidFill>
                <a:latin typeface="Calibri" panose="020F0502020204030204"/>
                <a:cs typeface="Calibri"/>
              </a:rPr>
              <a:t>Peri and </a:t>
            </a:r>
            <a:r>
              <a:rPr lang="en-US" sz="1300" err="1">
                <a:solidFill>
                  <a:schemeClr val="bg1"/>
                </a:solidFill>
                <a:latin typeface="Calibri" panose="020F0502020204030204"/>
                <a:cs typeface="Calibri"/>
              </a:rPr>
              <a:t>Zaiour</a:t>
            </a:r>
            <a:r>
              <a:rPr lang="en-US" sz="1300">
                <a:solidFill>
                  <a:schemeClr val="bg1"/>
                </a:solidFill>
                <a:latin typeface="Calibri" panose="020F0502020204030204"/>
                <a:cs typeface="Calibri"/>
              </a:rPr>
              <a:t> state, </a:t>
            </a:r>
            <a:r>
              <a:rPr lang="en-US" sz="1300">
                <a:solidFill>
                  <a:schemeClr val="bg1"/>
                </a:solidFill>
                <a:ea typeface="+mn-lt"/>
                <a:cs typeface="+mn-lt"/>
              </a:rPr>
              <a:t>“By the end of 2021 there were about 2 million fewer working-age immigrants living in the United States than there would have been if the pre-2020 immigration trend had continued unchanged” (Peri and </a:t>
            </a:r>
            <a:r>
              <a:rPr lang="en-US" sz="1300" err="1">
                <a:solidFill>
                  <a:schemeClr val="bg1"/>
                </a:solidFill>
                <a:ea typeface="+mn-lt"/>
                <a:cs typeface="+mn-lt"/>
              </a:rPr>
              <a:t>Zaiour</a:t>
            </a:r>
            <a:r>
              <a:rPr lang="en-US" sz="1300">
                <a:solidFill>
                  <a:schemeClr val="bg1"/>
                </a:solidFill>
                <a:ea typeface="+mn-lt"/>
                <a:cs typeface="+mn-lt"/>
              </a:rPr>
              <a:t>).</a:t>
            </a:r>
            <a:r>
              <a:rPr lang="en-US" sz="1300" i="1">
                <a:solidFill>
                  <a:schemeClr val="bg1"/>
                </a:solidFill>
                <a:latin typeface="Calibri" panose="020F0502020204030204"/>
                <a:cs typeface="Calibri"/>
              </a:rPr>
              <a:t> </a:t>
            </a:r>
            <a:r>
              <a:rPr lang="en-US" sz="1300">
                <a:solidFill>
                  <a:schemeClr val="bg1"/>
                </a:solidFill>
                <a:latin typeface="Calibri" panose="020F0502020204030204"/>
                <a:cs typeface="Calibri"/>
              </a:rPr>
              <a:t>If we continue to remove immigrants from this country who are willing to work, the economy will experience a large negative impact. This project will display evidence of the positive impacts that these immigrants have on the US economy in hopes to remove this negative stigma put on immigrants. </a:t>
            </a:r>
            <a:endParaRPr lang="en-US" sz="1300" b="0" i="0" u="none" strike="noStrike" kern="1200" cap="none" spc="0" normalizeH="0" baseline="0" noProof="0">
              <a:ln>
                <a:noFill/>
              </a:ln>
              <a:solidFill>
                <a:schemeClr val="bg1"/>
              </a:solidFill>
              <a:effectLst/>
              <a:uLnTx/>
              <a:uFillTx/>
              <a:latin typeface="Calibri" panose="020F0502020204030204"/>
              <a:cs typeface="Calibri"/>
            </a:endParaRPr>
          </a:p>
        </p:txBody>
      </p:sp>
      <p:sp>
        <p:nvSpPr>
          <p:cNvPr id="14" name="TextBox 13">
            <a:extLst>
              <a:ext uri="{FF2B5EF4-FFF2-40B4-BE49-F238E27FC236}">
                <a16:creationId xmlns:a16="http://schemas.microsoft.com/office/drawing/2014/main" id="{1DA6205F-2B48-4F4C-86F4-B0EAF29CF322}"/>
              </a:ext>
            </a:extLst>
          </p:cNvPr>
          <p:cNvSpPr txBox="1"/>
          <p:nvPr/>
        </p:nvSpPr>
        <p:spPr>
          <a:xfrm>
            <a:off x="-15033" y="940670"/>
            <a:ext cx="7031204" cy="523220"/>
          </a:xfrm>
          <a:prstGeom prst="rect">
            <a:avLst/>
          </a:prstGeom>
          <a:noFill/>
          <a:scene3d>
            <a:camera prst="orthographicFront"/>
            <a:lightRig rig="threePt" dir="t"/>
          </a:scene3d>
          <a:sp3d>
            <a:bevelT w="793750" h="781050"/>
          </a:sp3d>
        </p:spPr>
        <p:txBody>
          <a:bodyPr wrap="square" lIns="91440" tIns="45720" rIns="91440" bIns="45720" rtlCol="0" anchor="t">
            <a:spAutoFit/>
          </a:bodyPr>
          <a:lstStyle/>
          <a:p>
            <a:pPr algn="ctr">
              <a:defRPr/>
            </a:pPr>
            <a:r>
              <a:rPr lang="en-US" sz="2800" b="1" i="0" u="none" strike="noStrike" kern="1200" cap="none" spc="0" normalizeH="0" baseline="0" noProof="0">
                <a:ln>
                  <a:noFill/>
                </a:ln>
                <a:solidFill>
                  <a:schemeClr val="tx2">
                    <a:lumMod val="50000"/>
                  </a:schemeClr>
                </a:solidFill>
                <a:effectLst>
                  <a:innerShdw blurRad="63500" dist="50800" dir="18900000">
                    <a:prstClr val="black">
                      <a:alpha val="50000"/>
                    </a:prstClr>
                  </a:innerShdw>
                </a:effectLst>
                <a:uLnTx/>
                <a:uFillTx/>
                <a:latin typeface="Calibri" panose="020F0502020204030204"/>
                <a:cs typeface="Calibri"/>
              </a:rPr>
              <a:t>Immigrant Labor </a:t>
            </a:r>
            <a:r>
              <a:rPr lang="en-US" sz="2800" b="1">
                <a:solidFill>
                  <a:schemeClr val="tx2">
                    <a:lumMod val="50000"/>
                  </a:schemeClr>
                </a:solidFill>
                <a:effectLst>
                  <a:innerShdw blurRad="63500" dist="50800" dir="18900000">
                    <a:prstClr val="black">
                      <a:alpha val="50000"/>
                    </a:prstClr>
                  </a:innerShdw>
                </a:effectLst>
                <a:latin typeface="Calibri" panose="020F0502020204030204"/>
                <a:cs typeface="Calibri"/>
              </a:rPr>
              <a:t>When</a:t>
            </a:r>
            <a:r>
              <a:rPr lang="en-US" sz="2800" b="1" i="0" u="none" strike="noStrike" kern="1200" cap="none" spc="0" normalizeH="0" baseline="0" noProof="0">
                <a:ln>
                  <a:noFill/>
                </a:ln>
                <a:solidFill>
                  <a:schemeClr val="tx2">
                    <a:lumMod val="50000"/>
                  </a:schemeClr>
                </a:solidFill>
                <a:effectLst>
                  <a:innerShdw blurRad="63500" dist="50800" dir="18900000">
                    <a:prstClr val="black">
                      <a:alpha val="50000"/>
                    </a:prstClr>
                  </a:innerShdw>
                </a:effectLst>
                <a:uLnTx/>
                <a:uFillTx/>
                <a:latin typeface="Calibri" panose="020F0502020204030204"/>
                <a:cs typeface="Calibri"/>
              </a:rPr>
              <a:t> Convenient for the US</a:t>
            </a:r>
            <a:endParaRPr lang="en-US" sz="1200" b="1" i="0" u="none" strike="noStrike" kern="1200" cap="none" spc="0" normalizeH="0" baseline="0" noProof="0">
              <a:ln>
                <a:noFill/>
              </a:ln>
              <a:solidFill>
                <a:schemeClr val="tx2">
                  <a:lumMod val="50000"/>
                </a:schemeClr>
              </a:solidFill>
              <a:effectLst>
                <a:innerShdw blurRad="63500" dist="50800" dir="18900000">
                  <a:prstClr val="black">
                    <a:alpha val="50000"/>
                  </a:prstClr>
                </a:innerShdw>
              </a:effectLst>
              <a:uLnTx/>
              <a:uFillTx/>
              <a:latin typeface="Calibri" panose="020F0502020204030204"/>
              <a:cs typeface="Calibri"/>
            </a:endParaRPr>
          </a:p>
        </p:txBody>
      </p:sp>
      <p:sp>
        <p:nvSpPr>
          <p:cNvPr id="20" name="TextBox 19">
            <a:extLst>
              <a:ext uri="{FF2B5EF4-FFF2-40B4-BE49-F238E27FC236}">
                <a16:creationId xmlns:a16="http://schemas.microsoft.com/office/drawing/2014/main" id="{73C787F1-E493-40D4-A109-A61D5EAB217E}"/>
              </a:ext>
            </a:extLst>
          </p:cNvPr>
          <p:cNvSpPr txBox="1"/>
          <p:nvPr/>
        </p:nvSpPr>
        <p:spPr>
          <a:xfrm rot="469642">
            <a:off x="7038489" y="4598682"/>
            <a:ext cx="1748426" cy="646331"/>
          </a:xfrm>
          <a:custGeom>
            <a:avLst/>
            <a:gdLst>
              <a:gd name="connsiteX0" fmla="*/ 0 w 2281385"/>
              <a:gd name="connsiteY0" fmla="*/ 0 h 1077218"/>
              <a:gd name="connsiteX1" fmla="*/ 2281385 w 2281385"/>
              <a:gd name="connsiteY1" fmla="*/ 0 h 1077218"/>
              <a:gd name="connsiteX2" fmla="*/ 2281385 w 2281385"/>
              <a:gd name="connsiteY2" fmla="*/ 1077218 h 1077218"/>
              <a:gd name="connsiteX3" fmla="*/ 0 w 2281385"/>
              <a:gd name="connsiteY3" fmla="*/ 1077218 h 1077218"/>
              <a:gd name="connsiteX4" fmla="*/ 0 w 2281385"/>
              <a:gd name="connsiteY4" fmla="*/ 0 h 1077218"/>
              <a:gd name="connsiteX0" fmla="*/ 0 w 2281385"/>
              <a:gd name="connsiteY0" fmla="*/ 120072 h 1197290"/>
              <a:gd name="connsiteX1" fmla="*/ 1505530 w 2281385"/>
              <a:gd name="connsiteY1" fmla="*/ 0 h 1197290"/>
              <a:gd name="connsiteX2" fmla="*/ 2281385 w 2281385"/>
              <a:gd name="connsiteY2" fmla="*/ 1197290 h 1197290"/>
              <a:gd name="connsiteX3" fmla="*/ 0 w 2281385"/>
              <a:gd name="connsiteY3" fmla="*/ 1197290 h 1197290"/>
              <a:gd name="connsiteX4" fmla="*/ 0 w 2281385"/>
              <a:gd name="connsiteY4" fmla="*/ 120072 h 1197290"/>
              <a:gd name="connsiteX0" fmla="*/ 0 w 1597894"/>
              <a:gd name="connsiteY0" fmla="*/ 120072 h 1197290"/>
              <a:gd name="connsiteX1" fmla="*/ 1505530 w 1597894"/>
              <a:gd name="connsiteY1" fmla="*/ 0 h 1197290"/>
              <a:gd name="connsiteX2" fmla="*/ 1597894 w 1597894"/>
              <a:gd name="connsiteY2" fmla="*/ 606163 h 1197290"/>
              <a:gd name="connsiteX3" fmla="*/ 0 w 1597894"/>
              <a:gd name="connsiteY3" fmla="*/ 1197290 h 1197290"/>
              <a:gd name="connsiteX4" fmla="*/ 0 w 1597894"/>
              <a:gd name="connsiteY4" fmla="*/ 120072 h 1197290"/>
              <a:gd name="connsiteX0" fmla="*/ 0 w 1597894"/>
              <a:gd name="connsiteY0" fmla="*/ 120072 h 809362"/>
              <a:gd name="connsiteX1" fmla="*/ 1505530 w 1597894"/>
              <a:gd name="connsiteY1" fmla="*/ 0 h 809362"/>
              <a:gd name="connsiteX2" fmla="*/ 1597894 w 1597894"/>
              <a:gd name="connsiteY2" fmla="*/ 606163 h 809362"/>
              <a:gd name="connsiteX3" fmla="*/ 230909 w 1597894"/>
              <a:gd name="connsiteY3" fmla="*/ 809362 h 809362"/>
              <a:gd name="connsiteX4" fmla="*/ 0 w 1597894"/>
              <a:gd name="connsiteY4" fmla="*/ 120072 h 809362"/>
              <a:gd name="connsiteX0" fmla="*/ 0 w 1413166"/>
              <a:gd name="connsiteY0" fmla="*/ 147781 h 809362"/>
              <a:gd name="connsiteX1" fmla="*/ 1320802 w 1413166"/>
              <a:gd name="connsiteY1" fmla="*/ 0 h 809362"/>
              <a:gd name="connsiteX2" fmla="*/ 1413166 w 1413166"/>
              <a:gd name="connsiteY2" fmla="*/ 606163 h 809362"/>
              <a:gd name="connsiteX3" fmla="*/ 46181 w 1413166"/>
              <a:gd name="connsiteY3" fmla="*/ 809362 h 809362"/>
              <a:gd name="connsiteX4" fmla="*/ 0 w 1413166"/>
              <a:gd name="connsiteY4" fmla="*/ 147781 h 809362"/>
              <a:gd name="connsiteX0" fmla="*/ 0 w 1413166"/>
              <a:gd name="connsiteY0" fmla="*/ 240144 h 901725"/>
              <a:gd name="connsiteX1" fmla="*/ 1413166 w 1413166"/>
              <a:gd name="connsiteY1" fmla="*/ 0 h 901725"/>
              <a:gd name="connsiteX2" fmla="*/ 1413166 w 1413166"/>
              <a:gd name="connsiteY2" fmla="*/ 698526 h 901725"/>
              <a:gd name="connsiteX3" fmla="*/ 46181 w 1413166"/>
              <a:gd name="connsiteY3" fmla="*/ 901725 h 901725"/>
              <a:gd name="connsiteX4" fmla="*/ 0 w 1413166"/>
              <a:gd name="connsiteY4" fmla="*/ 240144 h 901725"/>
              <a:gd name="connsiteX0" fmla="*/ 0 w 1413166"/>
              <a:gd name="connsiteY0" fmla="*/ 240144 h 901725"/>
              <a:gd name="connsiteX1" fmla="*/ 1413166 w 1413166"/>
              <a:gd name="connsiteY1" fmla="*/ 0 h 901725"/>
              <a:gd name="connsiteX2" fmla="*/ 1413166 w 1413166"/>
              <a:gd name="connsiteY2" fmla="*/ 698526 h 901725"/>
              <a:gd name="connsiteX3" fmla="*/ 9236 w 1413166"/>
              <a:gd name="connsiteY3" fmla="*/ 901725 h 901725"/>
              <a:gd name="connsiteX4" fmla="*/ 0 w 1413166"/>
              <a:gd name="connsiteY4" fmla="*/ 240144 h 901725"/>
              <a:gd name="connsiteX0" fmla="*/ 0 w 1592070"/>
              <a:gd name="connsiteY0" fmla="*/ 132294 h 793875"/>
              <a:gd name="connsiteX1" fmla="*/ 1592070 w 1592070"/>
              <a:gd name="connsiteY1" fmla="*/ 0 h 793875"/>
              <a:gd name="connsiteX2" fmla="*/ 1413166 w 1592070"/>
              <a:gd name="connsiteY2" fmla="*/ 590676 h 793875"/>
              <a:gd name="connsiteX3" fmla="*/ 9236 w 1592070"/>
              <a:gd name="connsiteY3" fmla="*/ 793875 h 793875"/>
              <a:gd name="connsiteX4" fmla="*/ 0 w 1592070"/>
              <a:gd name="connsiteY4" fmla="*/ 132294 h 793875"/>
              <a:gd name="connsiteX0" fmla="*/ 703 w 1582834"/>
              <a:gd name="connsiteY0" fmla="*/ 0 h 1049844"/>
              <a:gd name="connsiteX1" fmla="*/ 1582834 w 1582834"/>
              <a:gd name="connsiteY1" fmla="*/ 255969 h 1049844"/>
              <a:gd name="connsiteX2" fmla="*/ 1403930 w 1582834"/>
              <a:gd name="connsiteY2" fmla="*/ 846645 h 1049844"/>
              <a:gd name="connsiteX3" fmla="*/ 0 w 1582834"/>
              <a:gd name="connsiteY3" fmla="*/ 1049844 h 1049844"/>
              <a:gd name="connsiteX4" fmla="*/ 703 w 1582834"/>
              <a:gd name="connsiteY4" fmla="*/ 0 h 1049844"/>
              <a:gd name="connsiteX0" fmla="*/ 5 w 1582136"/>
              <a:gd name="connsiteY0" fmla="*/ 0 h 846645"/>
              <a:gd name="connsiteX1" fmla="*/ 1582136 w 1582136"/>
              <a:gd name="connsiteY1" fmla="*/ 255969 h 846645"/>
              <a:gd name="connsiteX2" fmla="*/ 1403232 w 1582136"/>
              <a:gd name="connsiteY2" fmla="*/ 846645 h 846645"/>
              <a:gd name="connsiteX3" fmla="*/ 9241 w 1582136"/>
              <a:gd name="connsiteY3" fmla="*/ 834143 h 846645"/>
              <a:gd name="connsiteX4" fmla="*/ 5 w 1582136"/>
              <a:gd name="connsiteY4" fmla="*/ 0 h 846645"/>
              <a:gd name="connsiteX0" fmla="*/ 5 w 1582136"/>
              <a:gd name="connsiteY0" fmla="*/ 0 h 1062347"/>
              <a:gd name="connsiteX1" fmla="*/ 1582136 w 1582136"/>
              <a:gd name="connsiteY1" fmla="*/ 255969 h 1062347"/>
              <a:gd name="connsiteX2" fmla="*/ 1582136 w 1582136"/>
              <a:gd name="connsiteY2" fmla="*/ 1062347 h 1062347"/>
              <a:gd name="connsiteX3" fmla="*/ 9241 w 1582136"/>
              <a:gd name="connsiteY3" fmla="*/ 834143 h 1062347"/>
              <a:gd name="connsiteX4" fmla="*/ 5 w 1582136"/>
              <a:gd name="connsiteY4" fmla="*/ 0 h 1062347"/>
              <a:gd name="connsiteX0" fmla="*/ 5 w 1582136"/>
              <a:gd name="connsiteY0" fmla="*/ 0 h 1148628"/>
              <a:gd name="connsiteX1" fmla="*/ 1582136 w 1582136"/>
              <a:gd name="connsiteY1" fmla="*/ 255969 h 1148628"/>
              <a:gd name="connsiteX2" fmla="*/ 1582136 w 1582136"/>
              <a:gd name="connsiteY2" fmla="*/ 1148628 h 1148628"/>
              <a:gd name="connsiteX3" fmla="*/ 9241 w 1582136"/>
              <a:gd name="connsiteY3" fmla="*/ 834143 h 1148628"/>
              <a:gd name="connsiteX4" fmla="*/ 5 w 1582136"/>
              <a:gd name="connsiteY4" fmla="*/ 0 h 1148628"/>
              <a:gd name="connsiteX0" fmla="*/ 5 w 1602014"/>
              <a:gd name="connsiteY0" fmla="*/ 0 h 1148628"/>
              <a:gd name="connsiteX1" fmla="*/ 1602014 w 1602014"/>
              <a:gd name="connsiteY1" fmla="*/ 245185 h 1148628"/>
              <a:gd name="connsiteX2" fmla="*/ 1582136 w 1602014"/>
              <a:gd name="connsiteY2" fmla="*/ 1148628 h 1148628"/>
              <a:gd name="connsiteX3" fmla="*/ 9241 w 1602014"/>
              <a:gd name="connsiteY3" fmla="*/ 834143 h 1148628"/>
              <a:gd name="connsiteX4" fmla="*/ 5 w 1602014"/>
              <a:gd name="connsiteY4" fmla="*/ 0 h 1148628"/>
              <a:gd name="connsiteX0" fmla="*/ 5 w 1621893"/>
              <a:gd name="connsiteY0" fmla="*/ 0 h 1191769"/>
              <a:gd name="connsiteX1" fmla="*/ 1602014 w 1621893"/>
              <a:gd name="connsiteY1" fmla="*/ 245185 h 1191769"/>
              <a:gd name="connsiteX2" fmla="*/ 1621893 w 1621893"/>
              <a:gd name="connsiteY2" fmla="*/ 1191769 h 1191769"/>
              <a:gd name="connsiteX3" fmla="*/ 9241 w 1621893"/>
              <a:gd name="connsiteY3" fmla="*/ 834143 h 1191769"/>
              <a:gd name="connsiteX4" fmla="*/ 5 w 1621893"/>
              <a:gd name="connsiteY4" fmla="*/ 0 h 1191769"/>
              <a:gd name="connsiteX0" fmla="*/ 5 w 1602014"/>
              <a:gd name="connsiteY0" fmla="*/ 0 h 1170198"/>
              <a:gd name="connsiteX1" fmla="*/ 1602014 w 1602014"/>
              <a:gd name="connsiteY1" fmla="*/ 245185 h 1170198"/>
              <a:gd name="connsiteX2" fmla="*/ 1582137 w 1602014"/>
              <a:gd name="connsiteY2" fmla="*/ 1170198 h 1170198"/>
              <a:gd name="connsiteX3" fmla="*/ 9241 w 1602014"/>
              <a:gd name="connsiteY3" fmla="*/ 834143 h 1170198"/>
              <a:gd name="connsiteX4" fmla="*/ 5 w 1602014"/>
              <a:gd name="connsiteY4" fmla="*/ 0 h 1170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2014" h="1170198">
                <a:moveTo>
                  <a:pt x="5" y="0"/>
                </a:moveTo>
                <a:lnTo>
                  <a:pt x="1602014" y="245185"/>
                </a:lnTo>
                <a:lnTo>
                  <a:pt x="1582137" y="1170198"/>
                </a:lnTo>
                <a:lnTo>
                  <a:pt x="9241" y="834143"/>
                </a:lnTo>
                <a:cubicBezTo>
                  <a:pt x="9475" y="484195"/>
                  <a:pt x="-229" y="349948"/>
                  <a:pt x="5" y="0"/>
                </a:cubicBezTo>
                <a:close/>
              </a:path>
            </a:pathLst>
          </a:custGeom>
          <a:noFill/>
        </p:spPr>
        <p:txBody>
          <a:bodyPr wrap="square" lIns="91440" tIns="45720" rIns="91440" bIns="45720" rtlCol="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a:solidFill>
                  <a:schemeClr val="accent1">
                    <a:lumMod val="40000"/>
                    <a:lumOff val="60000"/>
                  </a:schemeClr>
                </a:solidFill>
                <a:effectLst>
                  <a:innerShdw blurRad="63500" dist="50800" dir="18900000">
                    <a:prstClr val="black">
                      <a:alpha val="50000"/>
                    </a:prstClr>
                  </a:innerShdw>
                </a:effectLst>
                <a:latin typeface="Calibri" panose="020F0502020204030204"/>
              </a:rPr>
              <a:t>R</a:t>
            </a:r>
            <a:r>
              <a:rPr kumimoji="0" lang="en-US" sz="1200" b="0" i="1" u="none" strike="noStrike" kern="1200" cap="none" spc="0" normalizeH="0" baseline="0" noProof="0">
                <a:ln>
                  <a:noFill/>
                </a:ln>
                <a:solidFill>
                  <a:schemeClr val="accent1">
                    <a:lumMod val="40000"/>
                    <a:lumOff val="60000"/>
                  </a:schemeClr>
                </a:solidFill>
                <a:effectLst>
                  <a:innerShdw blurRad="63500" dist="50800" dir="18900000">
                    <a:prstClr val="black">
                      <a:alpha val="50000"/>
                    </a:prstClr>
                  </a:innerShdw>
                </a:effectLst>
                <a:uLnTx/>
                <a:uFillTx/>
                <a:latin typeface="Calibri" panose="020F0502020204030204"/>
                <a:ea typeface="+mn-ea"/>
                <a:cs typeface="+mn-cs"/>
              </a:rPr>
              <a:t>osenberg Found Grantmaking Immigrant Worker Rights</a:t>
            </a:r>
            <a:endParaRPr kumimoji="0" lang="en-US" sz="1200" b="0" i="1" u="none" strike="noStrike" kern="1200" cap="none" spc="0" normalizeH="0" baseline="0" noProof="0">
              <a:ln>
                <a:noFill/>
              </a:ln>
              <a:solidFill>
                <a:schemeClr val="accent1">
                  <a:lumMod val="40000"/>
                  <a:lumOff val="60000"/>
                </a:schemeClr>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88B3F79A-FE27-46C3-B4B8-341E6B3D1365}"/>
              </a:ext>
            </a:extLst>
          </p:cNvPr>
          <p:cNvSpPr>
            <a:spLocks/>
          </p:cNvSpPr>
          <p:nvPr/>
        </p:nvSpPr>
        <p:spPr>
          <a:xfrm>
            <a:off x="7080953" y="381000"/>
            <a:ext cx="1658421" cy="4014609"/>
          </a:xfrm>
          <a:custGeom>
            <a:avLst/>
            <a:gdLst>
              <a:gd name="connsiteX0" fmla="*/ 0 w 1473018"/>
              <a:gd name="connsiteY0" fmla="*/ 0 h 4840224"/>
              <a:gd name="connsiteX1" fmla="*/ 1473018 w 1473018"/>
              <a:gd name="connsiteY1" fmla="*/ 0 h 4840224"/>
              <a:gd name="connsiteX2" fmla="*/ 1473018 w 1473018"/>
              <a:gd name="connsiteY2" fmla="*/ 4840224 h 4840224"/>
              <a:gd name="connsiteX3" fmla="*/ 0 w 1473018"/>
              <a:gd name="connsiteY3" fmla="*/ 4840224 h 4840224"/>
              <a:gd name="connsiteX4" fmla="*/ 0 w 1473018"/>
              <a:gd name="connsiteY4" fmla="*/ 0 h 4840224"/>
              <a:gd name="connsiteX0" fmla="*/ 109728 w 1473018"/>
              <a:gd name="connsiteY0" fmla="*/ 280416 h 4840224"/>
              <a:gd name="connsiteX1" fmla="*/ 1473018 w 1473018"/>
              <a:gd name="connsiteY1" fmla="*/ 0 h 4840224"/>
              <a:gd name="connsiteX2" fmla="*/ 1473018 w 1473018"/>
              <a:gd name="connsiteY2" fmla="*/ 4840224 h 4840224"/>
              <a:gd name="connsiteX3" fmla="*/ 0 w 1473018"/>
              <a:gd name="connsiteY3" fmla="*/ 4840224 h 4840224"/>
              <a:gd name="connsiteX4" fmla="*/ 109728 w 1473018"/>
              <a:gd name="connsiteY4" fmla="*/ 280416 h 4840224"/>
              <a:gd name="connsiteX0" fmla="*/ 85344 w 1473018"/>
              <a:gd name="connsiteY0" fmla="*/ 12192 h 4840224"/>
              <a:gd name="connsiteX1" fmla="*/ 1473018 w 1473018"/>
              <a:gd name="connsiteY1" fmla="*/ 0 h 4840224"/>
              <a:gd name="connsiteX2" fmla="*/ 1473018 w 1473018"/>
              <a:gd name="connsiteY2" fmla="*/ 4840224 h 4840224"/>
              <a:gd name="connsiteX3" fmla="*/ 0 w 1473018"/>
              <a:gd name="connsiteY3" fmla="*/ 4840224 h 4840224"/>
              <a:gd name="connsiteX4" fmla="*/ 85344 w 1473018"/>
              <a:gd name="connsiteY4" fmla="*/ 12192 h 4840224"/>
              <a:gd name="connsiteX0" fmla="*/ 0 w 1473018"/>
              <a:gd name="connsiteY0" fmla="*/ 12192 h 4840224"/>
              <a:gd name="connsiteX1" fmla="*/ 1473018 w 1473018"/>
              <a:gd name="connsiteY1" fmla="*/ 0 h 4840224"/>
              <a:gd name="connsiteX2" fmla="*/ 1473018 w 1473018"/>
              <a:gd name="connsiteY2" fmla="*/ 4840224 h 4840224"/>
              <a:gd name="connsiteX3" fmla="*/ 0 w 1473018"/>
              <a:gd name="connsiteY3" fmla="*/ 4840224 h 4840224"/>
              <a:gd name="connsiteX4" fmla="*/ 0 w 1473018"/>
              <a:gd name="connsiteY4" fmla="*/ 12192 h 4840224"/>
              <a:gd name="connsiteX0" fmla="*/ 0 w 1473018"/>
              <a:gd name="connsiteY0" fmla="*/ 12192 h 4840224"/>
              <a:gd name="connsiteX1" fmla="*/ 1473018 w 1473018"/>
              <a:gd name="connsiteY1" fmla="*/ 0 h 4840224"/>
              <a:gd name="connsiteX2" fmla="*/ 1473018 w 1473018"/>
              <a:gd name="connsiteY2" fmla="*/ 4840224 h 4840224"/>
              <a:gd name="connsiteX3" fmla="*/ 24384 w 1473018"/>
              <a:gd name="connsiteY3" fmla="*/ 3998976 h 4840224"/>
              <a:gd name="connsiteX4" fmla="*/ 0 w 1473018"/>
              <a:gd name="connsiteY4" fmla="*/ 12192 h 4840224"/>
              <a:gd name="connsiteX0" fmla="*/ 0 w 1473018"/>
              <a:gd name="connsiteY0" fmla="*/ 12192 h 4303776"/>
              <a:gd name="connsiteX1" fmla="*/ 1473018 w 1473018"/>
              <a:gd name="connsiteY1" fmla="*/ 0 h 4303776"/>
              <a:gd name="connsiteX2" fmla="*/ 1424250 w 1473018"/>
              <a:gd name="connsiteY2" fmla="*/ 4303776 h 4303776"/>
              <a:gd name="connsiteX3" fmla="*/ 24384 w 1473018"/>
              <a:gd name="connsiteY3" fmla="*/ 3998976 h 4303776"/>
              <a:gd name="connsiteX4" fmla="*/ 0 w 1473018"/>
              <a:gd name="connsiteY4" fmla="*/ 12192 h 4303776"/>
              <a:gd name="connsiteX0" fmla="*/ 12192 w 1448634"/>
              <a:gd name="connsiteY0" fmla="*/ 426720 h 4303776"/>
              <a:gd name="connsiteX1" fmla="*/ 1448634 w 1448634"/>
              <a:gd name="connsiteY1" fmla="*/ 0 h 4303776"/>
              <a:gd name="connsiteX2" fmla="*/ 1399866 w 1448634"/>
              <a:gd name="connsiteY2" fmla="*/ 4303776 h 4303776"/>
              <a:gd name="connsiteX3" fmla="*/ 0 w 1448634"/>
              <a:gd name="connsiteY3" fmla="*/ 3998976 h 4303776"/>
              <a:gd name="connsiteX4" fmla="*/ 12192 w 1448634"/>
              <a:gd name="connsiteY4" fmla="*/ 426720 h 4303776"/>
              <a:gd name="connsiteX0" fmla="*/ 0 w 1460826"/>
              <a:gd name="connsiteY0" fmla="*/ 243840 h 4303776"/>
              <a:gd name="connsiteX1" fmla="*/ 1460826 w 1460826"/>
              <a:gd name="connsiteY1" fmla="*/ 0 h 4303776"/>
              <a:gd name="connsiteX2" fmla="*/ 1412058 w 1460826"/>
              <a:gd name="connsiteY2" fmla="*/ 4303776 h 4303776"/>
              <a:gd name="connsiteX3" fmla="*/ 12192 w 1460826"/>
              <a:gd name="connsiteY3" fmla="*/ 3998976 h 4303776"/>
              <a:gd name="connsiteX4" fmla="*/ 0 w 1460826"/>
              <a:gd name="connsiteY4" fmla="*/ 243840 h 4303776"/>
              <a:gd name="connsiteX0" fmla="*/ 0 w 1460826"/>
              <a:gd name="connsiteY0" fmla="*/ 219456 h 4303776"/>
              <a:gd name="connsiteX1" fmla="*/ 1460826 w 1460826"/>
              <a:gd name="connsiteY1" fmla="*/ 0 h 4303776"/>
              <a:gd name="connsiteX2" fmla="*/ 1412058 w 1460826"/>
              <a:gd name="connsiteY2" fmla="*/ 4303776 h 4303776"/>
              <a:gd name="connsiteX3" fmla="*/ 12192 w 1460826"/>
              <a:gd name="connsiteY3" fmla="*/ 3998976 h 4303776"/>
              <a:gd name="connsiteX4" fmla="*/ 0 w 1460826"/>
              <a:gd name="connsiteY4" fmla="*/ 219456 h 4303776"/>
              <a:gd name="connsiteX0" fmla="*/ 0 w 1460826"/>
              <a:gd name="connsiteY0" fmla="*/ 146304 h 4303776"/>
              <a:gd name="connsiteX1" fmla="*/ 1460826 w 1460826"/>
              <a:gd name="connsiteY1" fmla="*/ 0 h 4303776"/>
              <a:gd name="connsiteX2" fmla="*/ 1412058 w 1460826"/>
              <a:gd name="connsiteY2" fmla="*/ 4303776 h 4303776"/>
              <a:gd name="connsiteX3" fmla="*/ 12192 w 1460826"/>
              <a:gd name="connsiteY3" fmla="*/ 3998976 h 4303776"/>
              <a:gd name="connsiteX4" fmla="*/ 0 w 1460826"/>
              <a:gd name="connsiteY4" fmla="*/ 146304 h 4303776"/>
              <a:gd name="connsiteX0" fmla="*/ 0 w 1460826"/>
              <a:gd name="connsiteY0" fmla="*/ 146304 h 4303776"/>
              <a:gd name="connsiteX1" fmla="*/ 1460826 w 1460826"/>
              <a:gd name="connsiteY1" fmla="*/ 0 h 4303776"/>
              <a:gd name="connsiteX2" fmla="*/ 1412058 w 1460826"/>
              <a:gd name="connsiteY2" fmla="*/ 4303776 h 4303776"/>
              <a:gd name="connsiteX3" fmla="*/ 12192 w 1460826"/>
              <a:gd name="connsiteY3" fmla="*/ 4035552 h 4303776"/>
              <a:gd name="connsiteX4" fmla="*/ 0 w 1460826"/>
              <a:gd name="connsiteY4" fmla="*/ 146304 h 4303776"/>
              <a:gd name="connsiteX0" fmla="*/ 12192 w 1448634"/>
              <a:gd name="connsiteY0" fmla="*/ 243840 h 4303776"/>
              <a:gd name="connsiteX1" fmla="*/ 1448634 w 1448634"/>
              <a:gd name="connsiteY1" fmla="*/ 0 h 4303776"/>
              <a:gd name="connsiteX2" fmla="*/ 1399866 w 1448634"/>
              <a:gd name="connsiteY2" fmla="*/ 4303776 h 4303776"/>
              <a:gd name="connsiteX3" fmla="*/ 0 w 1448634"/>
              <a:gd name="connsiteY3" fmla="*/ 4035552 h 4303776"/>
              <a:gd name="connsiteX4" fmla="*/ 12192 w 1448634"/>
              <a:gd name="connsiteY4" fmla="*/ 243840 h 4303776"/>
              <a:gd name="connsiteX0" fmla="*/ 12192 w 1448634"/>
              <a:gd name="connsiteY0" fmla="*/ 243840 h 4314553"/>
              <a:gd name="connsiteX1" fmla="*/ 1448634 w 1448634"/>
              <a:gd name="connsiteY1" fmla="*/ 0 h 4314553"/>
              <a:gd name="connsiteX2" fmla="*/ 1443505 w 1448634"/>
              <a:gd name="connsiteY2" fmla="*/ 4314553 h 4314553"/>
              <a:gd name="connsiteX3" fmla="*/ 0 w 1448634"/>
              <a:gd name="connsiteY3" fmla="*/ 4035552 h 4314553"/>
              <a:gd name="connsiteX4" fmla="*/ 12192 w 1448634"/>
              <a:gd name="connsiteY4" fmla="*/ 243840 h 4314553"/>
              <a:gd name="connsiteX0" fmla="*/ 0 w 1453898"/>
              <a:gd name="connsiteY0" fmla="*/ 254643 h 4314553"/>
              <a:gd name="connsiteX1" fmla="*/ 1453898 w 1453898"/>
              <a:gd name="connsiteY1" fmla="*/ 0 h 4314553"/>
              <a:gd name="connsiteX2" fmla="*/ 1448769 w 1453898"/>
              <a:gd name="connsiteY2" fmla="*/ 4314553 h 4314553"/>
              <a:gd name="connsiteX3" fmla="*/ 5264 w 1453898"/>
              <a:gd name="connsiteY3" fmla="*/ 4035552 h 4314553"/>
              <a:gd name="connsiteX4" fmla="*/ 0 w 1453898"/>
              <a:gd name="connsiteY4" fmla="*/ 254643 h 4314553"/>
              <a:gd name="connsiteX0" fmla="*/ 3749 w 1457647"/>
              <a:gd name="connsiteY0" fmla="*/ 254643 h 4314553"/>
              <a:gd name="connsiteX1" fmla="*/ 1457647 w 1457647"/>
              <a:gd name="connsiteY1" fmla="*/ 0 h 4314553"/>
              <a:gd name="connsiteX2" fmla="*/ 1452518 w 1457647"/>
              <a:gd name="connsiteY2" fmla="*/ 4314553 h 4314553"/>
              <a:gd name="connsiteX3" fmla="*/ 285 w 1457647"/>
              <a:gd name="connsiteY3" fmla="*/ 4024748 h 4314553"/>
              <a:gd name="connsiteX4" fmla="*/ 3749 w 1457647"/>
              <a:gd name="connsiteY4" fmla="*/ 254643 h 4314553"/>
              <a:gd name="connsiteX0" fmla="*/ 3749 w 1457647"/>
              <a:gd name="connsiteY0" fmla="*/ 338121 h 4398031"/>
              <a:gd name="connsiteX1" fmla="*/ 1457647 w 1457647"/>
              <a:gd name="connsiteY1" fmla="*/ 0 h 4398031"/>
              <a:gd name="connsiteX2" fmla="*/ 1452518 w 1457647"/>
              <a:gd name="connsiteY2" fmla="*/ 4398031 h 4398031"/>
              <a:gd name="connsiteX3" fmla="*/ 285 w 1457647"/>
              <a:gd name="connsiteY3" fmla="*/ 4108226 h 4398031"/>
              <a:gd name="connsiteX4" fmla="*/ 3749 w 1457647"/>
              <a:gd name="connsiteY4" fmla="*/ 338121 h 4398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7647" h="4398031">
                <a:moveTo>
                  <a:pt x="3749" y="338121"/>
                </a:moveTo>
                <a:cubicBezTo>
                  <a:pt x="488382" y="253240"/>
                  <a:pt x="973014" y="84881"/>
                  <a:pt x="1457647" y="0"/>
                </a:cubicBezTo>
                <a:cubicBezTo>
                  <a:pt x="1455937" y="1438184"/>
                  <a:pt x="1454228" y="2959847"/>
                  <a:pt x="1452518" y="4398031"/>
                </a:cubicBezTo>
                <a:lnTo>
                  <a:pt x="285" y="4108226"/>
                </a:lnTo>
                <a:cubicBezTo>
                  <a:pt x="-1470" y="2847923"/>
                  <a:pt x="5504" y="1598424"/>
                  <a:pt x="3749" y="338121"/>
                </a:cubicBezTo>
                <a:close/>
              </a:path>
            </a:pathLst>
          </a:custGeom>
          <a:blipFill>
            <a:blip r:embed="rId3"/>
            <a:stretch>
              <a:fillRect/>
            </a:stretch>
          </a:blipFill>
          <a:ln w="38100">
            <a:solidFill>
              <a:srgbClr val="5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E09E3298-6BCF-40A9-B4F2-1701BAAE9822}"/>
              </a:ext>
            </a:extLst>
          </p:cNvPr>
          <p:cNvSpPr txBox="1"/>
          <p:nvPr/>
        </p:nvSpPr>
        <p:spPr>
          <a:xfrm>
            <a:off x="8687328" y="112001"/>
            <a:ext cx="3546876" cy="400110"/>
          </a:xfrm>
          <a:prstGeom prst="rect">
            <a:avLst/>
          </a:prstGeom>
          <a:noFill/>
        </p:spPr>
        <p:txBody>
          <a:bodyPr wrap="square" lIns="91440" tIns="45720" rIns="91440" bIns="45720" rtlCol="0" anchor="t">
            <a:spAutoFit/>
          </a:bodyPr>
          <a:lstStyle/>
          <a:p>
            <a:pPr algn="ctr">
              <a:defRPr/>
            </a:pPr>
            <a:r>
              <a:rPr lang="en-US" sz="2000">
                <a:solidFill>
                  <a:schemeClr val="bg1"/>
                </a:solidFill>
                <a:effectLst>
                  <a:innerShdw blurRad="63500" dist="50800" dir="18900000">
                    <a:prstClr val="black">
                      <a:alpha val="50000"/>
                    </a:prstClr>
                  </a:innerShdw>
                </a:effectLst>
                <a:latin typeface="Calibri" panose="020F0502020204030204"/>
              </a:rPr>
              <a:t>  </a:t>
            </a:r>
            <a:r>
              <a:rPr lang="en-US" sz="1950">
                <a:solidFill>
                  <a:schemeClr val="bg1"/>
                </a:solidFill>
                <a:effectLst>
                  <a:innerShdw blurRad="63500" dist="50800" dir="18900000">
                    <a:prstClr val="black">
                      <a:alpha val="50000"/>
                    </a:prstClr>
                  </a:innerShdw>
                </a:effectLst>
                <a:latin typeface="Calibri" panose="020F0502020204030204"/>
              </a:rPr>
              <a:t>History of Immigration Ethicality</a:t>
            </a:r>
            <a:endParaRPr lang="en-US" sz="1950" b="0" i="0" u="none" strike="noStrike" kern="1200" cap="none" spc="0" normalizeH="0" baseline="0" noProof="0">
              <a:ln>
                <a:noFill/>
              </a:ln>
              <a:solidFill>
                <a:schemeClr val="bg1"/>
              </a:solidFill>
              <a:effectLst/>
              <a:uLnTx/>
              <a:uFillTx/>
              <a:latin typeface="Calibri" panose="020F0502020204030204"/>
              <a:cs typeface="Calibri"/>
            </a:endParaRPr>
          </a:p>
        </p:txBody>
      </p:sp>
      <p:sp>
        <p:nvSpPr>
          <p:cNvPr id="3" name="TextBox 2">
            <a:extLst>
              <a:ext uri="{FF2B5EF4-FFF2-40B4-BE49-F238E27FC236}">
                <a16:creationId xmlns:a16="http://schemas.microsoft.com/office/drawing/2014/main" id="{3344E9F0-71B7-1DA1-941F-3C728AA663C0}"/>
              </a:ext>
            </a:extLst>
          </p:cNvPr>
          <p:cNvSpPr txBox="1"/>
          <p:nvPr/>
        </p:nvSpPr>
        <p:spPr>
          <a:xfrm>
            <a:off x="-103414" y="5780312"/>
            <a:ext cx="8109857"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a:solidFill>
                  <a:schemeClr val="bg1"/>
                </a:solidFill>
                <a:cs typeface="Calibri"/>
              </a:rPr>
              <a:t>---------------------------------------------</a:t>
            </a:r>
          </a:p>
        </p:txBody>
      </p:sp>
      <p:sp>
        <p:nvSpPr>
          <p:cNvPr id="9" name="TextBox 8">
            <a:extLst>
              <a:ext uri="{FF2B5EF4-FFF2-40B4-BE49-F238E27FC236}">
                <a16:creationId xmlns:a16="http://schemas.microsoft.com/office/drawing/2014/main" id="{36639DC2-9D1B-13FF-0FE4-3A6B6F9E77B1}"/>
              </a:ext>
            </a:extLst>
          </p:cNvPr>
          <p:cNvSpPr txBox="1"/>
          <p:nvPr/>
        </p:nvSpPr>
        <p:spPr>
          <a:xfrm>
            <a:off x="-102053" y="240847"/>
            <a:ext cx="7184571"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4000">
                <a:solidFill>
                  <a:schemeClr val="bg1"/>
                </a:solidFill>
              </a:rPr>
              <a:t>---------------------------------------------</a:t>
            </a:r>
            <a:endParaRPr lang="en-US" sz="4000">
              <a:solidFill>
                <a:schemeClr val="bg1"/>
              </a:solidFill>
              <a:cs typeface="Calibri"/>
            </a:endParaRPr>
          </a:p>
        </p:txBody>
      </p:sp>
      <p:sp>
        <p:nvSpPr>
          <p:cNvPr id="17" name="Action Button: Go Back or Previous 16">
            <a:hlinkClick r:id="" action="ppaction://hlinkshowjump?jump=nextslide"/>
            <a:extLst>
              <a:ext uri="{FF2B5EF4-FFF2-40B4-BE49-F238E27FC236}">
                <a16:creationId xmlns:a16="http://schemas.microsoft.com/office/drawing/2014/main" id="{271283F6-922D-5741-D474-005EE0C65EA8}"/>
              </a:ext>
            </a:extLst>
          </p:cNvPr>
          <p:cNvSpPr/>
          <p:nvPr/>
        </p:nvSpPr>
        <p:spPr>
          <a:xfrm rot="10800000">
            <a:off x="8325124" y="6273766"/>
            <a:ext cx="332627" cy="31572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ction Button: Go Back or Previous 17">
            <a:hlinkClick r:id="" action="ppaction://hlinkshowjump?jump=previousslide"/>
            <a:extLst>
              <a:ext uri="{FF2B5EF4-FFF2-40B4-BE49-F238E27FC236}">
                <a16:creationId xmlns:a16="http://schemas.microsoft.com/office/drawing/2014/main" id="{B1333B35-22ED-D688-E52C-9E103EB9B054}"/>
              </a:ext>
            </a:extLst>
          </p:cNvPr>
          <p:cNvSpPr/>
          <p:nvPr/>
        </p:nvSpPr>
        <p:spPr>
          <a:xfrm>
            <a:off x="7923928" y="6271074"/>
            <a:ext cx="332627" cy="31572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3347057"/>
      </p:ext>
    </p:extLst>
  </p:cSld>
  <p:clrMapOvr>
    <a:masterClrMapping/>
  </p:clrMapOvr>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35C8480-3D16-4AF7-82F2-78F927AD1A58}"/>
              </a:ext>
            </a:extLst>
          </p:cNvPr>
          <p:cNvGrpSpPr/>
          <p:nvPr/>
        </p:nvGrpSpPr>
        <p:grpSpPr>
          <a:xfrm flipH="1">
            <a:off x="0" y="0"/>
            <a:ext cx="12192000" cy="6858000"/>
            <a:chOff x="0" y="0"/>
            <a:chExt cx="12192000" cy="6858000"/>
          </a:xfrm>
        </p:grpSpPr>
        <p:sp>
          <p:nvSpPr>
            <p:cNvPr id="9" name="Rectangle 8">
              <a:extLst>
                <a:ext uri="{FF2B5EF4-FFF2-40B4-BE49-F238E27FC236}">
                  <a16:creationId xmlns:a16="http://schemas.microsoft.com/office/drawing/2014/main" id="{10061420-EC32-46F7-A495-A6946D293983}"/>
                </a:ext>
              </a:extLst>
            </p:cNvPr>
            <p:cNvSpPr/>
            <p:nvPr/>
          </p:nvSpPr>
          <p:spPr>
            <a:xfrm>
              <a:off x="0" y="4220308"/>
              <a:ext cx="12192000" cy="2637692"/>
            </a:xfrm>
            <a:prstGeom prst="rect">
              <a:avLst/>
            </a:prstGeom>
            <a:solidFill>
              <a:srgbClr val="88888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836E8F4F-B8D9-4BE3-A0D8-13918CA0396B}"/>
                </a:ext>
              </a:extLst>
            </p:cNvPr>
            <p:cNvSpPr/>
            <p:nvPr/>
          </p:nvSpPr>
          <p:spPr>
            <a:xfrm>
              <a:off x="0" y="0"/>
              <a:ext cx="12192000" cy="124264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rapezoid 5">
              <a:extLst>
                <a:ext uri="{FF2B5EF4-FFF2-40B4-BE49-F238E27FC236}">
                  <a16:creationId xmlns:a16="http://schemas.microsoft.com/office/drawing/2014/main" id="{C6D90E5D-9106-46E2-9C91-4EEC989B217C}"/>
                </a:ext>
              </a:extLst>
            </p:cNvPr>
            <p:cNvSpPr/>
            <p:nvPr/>
          </p:nvSpPr>
          <p:spPr>
            <a:xfrm rot="16200000">
              <a:off x="7148946" y="2660071"/>
              <a:ext cx="5527964" cy="1537855"/>
            </a:xfrm>
            <a:prstGeom prst="trapezoid">
              <a:avLst/>
            </a:prstGeom>
            <a:solidFill>
              <a:srgbClr val="A10000"/>
            </a:solidFill>
            <a:ln>
              <a:solidFill>
                <a:srgbClr val="5C00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800" b="0" i="0" u="none" strike="noStrike" kern="1200" cap="none" spc="0" normalizeH="0" baseline="0" noProof="0">
                <a:ln>
                  <a:noFill/>
                </a:ln>
                <a:solidFill>
                  <a:prstClr val="white"/>
                </a:solidFill>
                <a:effectLst/>
                <a:uLnTx/>
                <a:uFillTx/>
                <a:latin typeface="Calibri" panose="020F0502020204030204"/>
                <a:cs typeface="Calibri"/>
              </a:endParaRPr>
            </a:p>
          </p:txBody>
        </p:sp>
        <p:sp>
          <p:nvSpPr>
            <p:cNvPr id="7" name="Rectangle 6">
              <a:extLst>
                <a:ext uri="{FF2B5EF4-FFF2-40B4-BE49-F238E27FC236}">
                  <a16:creationId xmlns:a16="http://schemas.microsoft.com/office/drawing/2014/main" id="{2A49A230-1F96-4905-99FE-7AD7752B4C00}"/>
                </a:ext>
              </a:extLst>
            </p:cNvPr>
            <p:cNvSpPr/>
            <p:nvPr/>
          </p:nvSpPr>
          <p:spPr>
            <a:xfrm>
              <a:off x="3338945" y="1052223"/>
              <a:ext cx="5805055" cy="4762099"/>
            </a:xfrm>
            <a:prstGeom prst="rect">
              <a:avLst/>
            </a:prstGeom>
            <a:solidFill>
              <a:srgbClr val="8A0000"/>
            </a:solidFill>
            <a:ln>
              <a:solidFill>
                <a:srgbClr val="8A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C96512DB-106E-4B84-9462-401CEBC76CA9}"/>
                </a:ext>
              </a:extLst>
            </p:cNvPr>
            <p:cNvSpPr/>
            <p:nvPr/>
          </p:nvSpPr>
          <p:spPr>
            <a:xfrm>
              <a:off x="0" y="692726"/>
              <a:ext cx="3338945" cy="5500255"/>
            </a:xfrm>
            <a:prstGeom prst="rect">
              <a:avLst/>
            </a:prstGeom>
            <a:solidFill>
              <a:srgbClr val="5C0000"/>
            </a:solidFill>
            <a:ln>
              <a:solidFill>
                <a:srgbClr val="5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3" name="Picture 2">
            <a:extLst>
              <a:ext uri="{FF2B5EF4-FFF2-40B4-BE49-F238E27FC236}">
                <a16:creationId xmlns:a16="http://schemas.microsoft.com/office/drawing/2014/main" id="{AB4AF114-2750-4856-8758-D5233B7CD2C6}"/>
              </a:ext>
            </a:extLst>
          </p:cNvPr>
          <p:cNvPicPr>
            <a:picLocks noChangeAspect="1"/>
          </p:cNvPicPr>
          <p:nvPr/>
        </p:nvPicPr>
        <p:blipFill rotWithShape="1">
          <a:blip r:embed="rId2"/>
          <a:srcRect l="3678"/>
          <a:stretch/>
        </p:blipFill>
        <p:spPr>
          <a:xfrm flipH="1">
            <a:off x="5880151" y="5828692"/>
            <a:ext cx="2972904" cy="991301"/>
          </a:xfrm>
          <a:prstGeom prst="rect">
            <a:avLst/>
          </a:prstGeom>
        </p:spPr>
      </p:pic>
      <p:sp>
        <p:nvSpPr>
          <p:cNvPr id="16" name="Rectangle 15">
            <a:extLst>
              <a:ext uri="{FF2B5EF4-FFF2-40B4-BE49-F238E27FC236}">
                <a16:creationId xmlns:a16="http://schemas.microsoft.com/office/drawing/2014/main" id="{94231DB3-9C54-4AA5-A9D0-371B0E5B744D}"/>
              </a:ext>
            </a:extLst>
          </p:cNvPr>
          <p:cNvSpPr/>
          <p:nvPr/>
        </p:nvSpPr>
        <p:spPr>
          <a:xfrm flipH="1">
            <a:off x="0" y="665016"/>
            <a:ext cx="1503553" cy="5532892"/>
          </a:xfrm>
          <a:prstGeom prst="rect">
            <a:avLst/>
          </a:prstGeom>
          <a:solidFill>
            <a:srgbClr val="5C0000"/>
          </a:solidFill>
          <a:ln>
            <a:solidFill>
              <a:srgbClr val="A1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1" name="Picture 10">
            <a:hlinkClick r:id="rId3"/>
            <a:extLst>
              <a:ext uri="{FF2B5EF4-FFF2-40B4-BE49-F238E27FC236}">
                <a16:creationId xmlns:a16="http://schemas.microsoft.com/office/drawing/2014/main" id="{94A5D845-E6CC-428C-92EE-E280BA7DD7B7}"/>
              </a:ext>
            </a:extLst>
          </p:cNvPr>
          <p:cNvPicPr>
            <a:picLocks noChangeAspect="1"/>
          </p:cNvPicPr>
          <p:nvPr/>
        </p:nvPicPr>
        <p:blipFill>
          <a:blip r:embed="rId4">
            <a:extLst>
              <a:ext uri="{28A0092B-C50C-407E-A947-70E740481C1C}">
                <a14:useLocalDpi xmlns:a14="http://schemas.microsoft.com/office/drawing/2010/main" val="0"/>
              </a:ext>
            </a:extLst>
          </a:blip>
          <a:srcRect t="2658" b="2658"/>
          <a:stretch/>
        </p:blipFill>
        <p:spPr>
          <a:xfrm>
            <a:off x="3826115" y="2224907"/>
            <a:ext cx="4332842" cy="29152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 name="TextBox 16">
            <a:extLst>
              <a:ext uri="{FF2B5EF4-FFF2-40B4-BE49-F238E27FC236}">
                <a16:creationId xmlns:a16="http://schemas.microsoft.com/office/drawing/2014/main" id="{C5A3440A-2EB0-4A64-B3C4-0CEE68A5971B}"/>
              </a:ext>
            </a:extLst>
          </p:cNvPr>
          <p:cNvSpPr txBox="1"/>
          <p:nvPr/>
        </p:nvSpPr>
        <p:spPr>
          <a:xfrm>
            <a:off x="3826115" y="1269574"/>
            <a:ext cx="4332841" cy="830997"/>
          </a:xfrm>
          <a:prstGeom prst="rect">
            <a:avLst/>
          </a:prstGeom>
          <a:noFill/>
        </p:spPr>
        <p:txBody>
          <a:bodyPr wrap="square" lIns="91440" tIns="45720" rIns="91440" bIns="45720" rtlCol="0" anchor="t">
            <a:spAutoFit/>
          </a:bodyPr>
          <a:lstStyle/>
          <a:p>
            <a:pPr algn="ctr">
              <a:defRPr/>
            </a:pPr>
            <a:r>
              <a:rPr kumimoji="0" lang="en-US" sz="1600" b="0" i="0" u="none" strike="noStrike" kern="1200" cap="none" spc="0" normalizeH="0" baseline="0" noProof="0">
                <a:ln>
                  <a:noFill/>
                </a:ln>
                <a:solidFill>
                  <a:schemeClr val="bg2">
                    <a:lumMod val="90000"/>
                  </a:schemeClr>
                </a:solidFill>
                <a:effectLst>
                  <a:innerShdw blurRad="63500" dist="50800" dir="18900000">
                    <a:prstClr val="black">
                      <a:alpha val="50000"/>
                    </a:prstClr>
                  </a:innerShdw>
                </a:effectLst>
                <a:uLnTx/>
                <a:uFillTx/>
                <a:latin typeface="Century Gothic"/>
              </a:rPr>
              <a:t>“The US has a ‘thirst’ for immigrant workers. Why do so many struggle to</a:t>
            </a:r>
            <a:r>
              <a:rPr lang="en-US" sz="1600">
                <a:solidFill>
                  <a:schemeClr val="bg2">
                    <a:lumMod val="90000"/>
                  </a:schemeClr>
                </a:solidFill>
                <a:effectLst>
                  <a:innerShdw blurRad="63500" dist="50800" dir="18900000">
                    <a:prstClr val="black">
                      <a:alpha val="50000"/>
                    </a:prstClr>
                  </a:innerShdw>
                </a:effectLst>
                <a:latin typeface="Century Gothic"/>
              </a:rPr>
              <a:t> </a:t>
            </a:r>
            <a:r>
              <a:rPr kumimoji="0" lang="en-US" sz="1600" b="0" i="0" u="none" strike="noStrike" kern="1200" cap="none" spc="0" normalizeH="0" baseline="0" noProof="0">
                <a:ln>
                  <a:noFill/>
                </a:ln>
                <a:solidFill>
                  <a:schemeClr val="bg2">
                    <a:lumMod val="90000"/>
                  </a:schemeClr>
                </a:solidFill>
                <a:effectLst>
                  <a:innerShdw blurRad="63500" dist="50800" dir="18900000">
                    <a:prstClr val="black">
                      <a:alpha val="50000"/>
                    </a:prstClr>
                  </a:innerShdw>
                </a:effectLst>
                <a:uLnTx/>
                <a:uFillTx/>
                <a:latin typeface="Century Gothic"/>
              </a:rPr>
              <a:t>get legal </a:t>
            </a:r>
            <a:r>
              <a:rPr lang="en-US" sz="1600">
                <a:solidFill>
                  <a:schemeClr val="bg2">
                    <a:lumMod val="90000"/>
                  </a:schemeClr>
                </a:solidFill>
                <a:effectLst>
                  <a:innerShdw blurRad="63500" dist="50800" dir="18900000">
                    <a:prstClr val="black">
                      <a:alpha val="50000"/>
                    </a:prstClr>
                  </a:innerShdw>
                </a:effectLst>
                <a:latin typeface="Century Gothic"/>
              </a:rPr>
              <a:t>status?” Solman, Paul. </a:t>
            </a:r>
            <a:endParaRPr lang="en-US" sz="1600" b="0" i="0" u="none" strike="noStrike" kern="1200" cap="none" spc="0" normalizeH="0" baseline="0" noProof="0">
              <a:ln>
                <a:noFill/>
              </a:ln>
              <a:solidFill>
                <a:schemeClr val="bg2">
                  <a:lumMod val="90000"/>
                </a:schemeClr>
              </a:solidFill>
              <a:effectLst>
                <a:innerShdw blurRad="63500" dist="50800" dir="18900000">
                  <a:prstClr val="black">
                    <a:alpha val="50000"/>
                  </a:prstClr>
                </a:innerShdw>
              </a:effectLst>
              <a:uLnTx/>
              <a:uFillTx/>
              <a:latin typeface="Century Gothic"/>
              <a:cs typeface="Calibri"/>
            </a:endParaRPr>
          </a:p>
        </p:txBody>
      </p:sp>
      <p:sp>
        <p:nvSpPr>
          <p:cNvPr id="13" name="TextBox 12">
            <a:extLst>
              <a:ext uri="{FF2B5EF4-FFF2-40B4-BE49-F238E27FC236}">
                <a16:creationId xmlns:a16="http://schemas.microsoft.com/office/drawing/2014/main" id="{189429B4-7A87-4CD5-8FC6-F0E77081F6B4}"/>
              </a:ext>
            </a:extLst>
          </p:cNvPr>
          <p:cNvSpPr txBox="1"/>
          <p:nvPr/>
        </p:nvSpPr>
        <p:spPr>
          <a:xfrm>
            <a:off x="9101054" y="906919"/>
            <a:ext cx="2964051" cy="5286062"/>
          </a:xfrm>
          <a:prstGeom prst="rect">
            <a:avLst/>
          </a:prstGeom>
          <a:noFill/>
        </p:spPr>
        <p:txBody>
          <a:bodyPr wrap="square" lIns="91440" tIns="45720" rIns="91440" bIns="45720" rtlCol="0" anchor="t">
            <a:spAutoFit/>
          </a:bodyPr>
          <a:lstStyle/>
          <a:p>
            <a:r>
              <a:rPr kumimoji="0" lang="en-US" sz="1250" b="0" i="0" u="none" strike="noStrike" kern="1200" cap="none" spc="0" normalizeH="0" baseline="0" noProof="0">
                <a:ln>
                  <a:noFill/>
                </a:ln>
                <a:solidFill>
                  <a:srgbClr val="ECD8D8"/>
                </a:solidFill>
                <a:effectLst>
                  <a:innerShdw blurRad="63500" dist="50800" dir="18900000">
                    <a:prstClr val="black">
                      <a:alpha val="50000"/>
                    </a:prstClr>
                  </a:innerShdw>
                </a:effectLst>
                <a:uLnTx/>
                <a:uFillTx/>
                <a:latin typeface="Calibri" panose="020F0502020204030204"/>
                <a:ea typeface="+mn-ea"/>
                <a:cs typeface="+mn-cs"/>
              </a:rPr>
              <a:t>Paul Solman has been a journalist for US economics, business, and politics </a:t>
            </a:r>
            <a:r>
              <a:rPr lang="en-US" sz="1250">
                <a:solidFill>
                  <a:srgbClr val="ECD8D8"/>
                </a:solidFill>
                <a:effectLst>
                  <a:innerShdw blurRad="63500" dist="50800" dir="18900000">
                    <a:prstClr val="black">
                      <a:alpha val="50000"/>
                    </a:prstClr>
                  </a:innerShdw>
                </a:effectLst>
                <a:latin typeface="Calibri" panose="020F0502020204030204"/>
              </a:rPr>
              <a:t>f</a:t>
            </a:r>
            <a:r>
              <a:rPr kumimoji="0" lang="en-US" sz="1250" b="0" i="0" u="none" strike="noStrike" kern="1200" cap="none" spc="0" normalizeH="0" baseline="0" noProof="0">
                <a:ln>
                  <a:noFill/>
                </a:ln>
                <a:solidFill>
                  <a:srgbClr val="ECD8D8"/>
                </a:solidFill>
                <a:effectLst>
                  <a:innerShdw blurRad="63500" dist="50800" dir="18900000">
                    <a:prstClr val="black">
                      <a:alpha val="50000"/>
                    </a:prstClr>
                  </a:innerShdw>
                </a:effectLst>
                <a:uLnTx/>
                <a:uFillTx/>
                <a:latin typeface="Calibri" panose="020F0502020204030204"/>
                <a:ea typeface="+mn-ea"/>
                <a:cs typeface="+mn-cs"/>
              </a:rPr>
              <a:t>or years and with PBS NewsHour since 1985. This video, made in conjunction with Solman and PBS NewsHour, discusses America’s need for immigrant workers and how covid brought down the number of immigrants which negatively </a:t>
            </a:r>
            <a:r>
              <a:rPr lang="en-US" sz="1250">
                <a:solidFill>
                  <a:srgbClr val="ECD8D8"/>
                </a:solidFill>
                <a:effectLst>
                  <a:innerShdw blurRad="63500" dist="50800" dir="18900000">
                    <a:prstClr val="black">
                      <a:alpha val="50000"/>
                    </a:prstClr>
                  </a:innerShdw>
                </a:effectLst>
                <a:latin typeface="Calibri" panose="020F0502020204030204"/>
              </a:rPr>
              <a:t>affected</a:t>
            </a:r>
            <a:r>
              <a:rPr kumimoji="0" lang="en-US" sz="1250" b="0" i="0" u="none" strike="noStrike" kern="1200" cap="none" spc="0" normalizeH="0" baseline="0" noProof="0">
                <a:ln>
                  <a:noFill/>
                </a:ln>
                <a:solidFill>
                  <a:srgbClr val="ECD8D8"/>
                </a:solidFill>
                <a:effectLst>
                  <a:innerShdw blurRad="63500" dist="50800" dir="18900000">
                    <a:prstClr val="black">
                      <a:alpha val="50000"/>
                    </a:prstClr>
                  </a:innerShdw>
                </a:effectLst>
                <a:uLnTx/>
                <a:uFillTx/>
                <a:latin typeface="Calibri" panose="020F0502020204030204"/>
                <a:ea typeface="+mn-ea"/>
                <a:cs typeface="+mn-cs"/>
              </a:rPr>
              <a:t> America’s economy. The speakers question why the US is making it so difficult for immigrants to gain legal status when America needs them for labor. This ties into the difficulties that immigrants go through just trying to get a normal American job. Carola Bracco </a:t>
            </a:r>
            <a:r>
              <a:rPr lang="en-US" sz="1250">
                <a:solidFill>
                  <a:srgbClr val="ECD8D8"/>
                </a:solidFill>
                <a:effectLst>
                  <a:innerShdw blurRad="63500" dist="50800" dir="18900000">
                    <a:prstClr val="black">
                      <a:alpha val="50000"/>
                    </a:prstClr>
                  </a:innerShdw>
                </a:effectLst>
                <a:latin typeface="Calibri" panose="020F0502020204030204"/>
              </a:rPr>
              <a:t>offers</a:t>
            </a:r>
            <a:r>
              <a:rPr kumimoji="0" lang="en-US" sz="1250" b="0" i="0" u="none" strike="noStrike" kern="1200" cap="none" spc="0" normalizeH="0" baseline="0" noProof="0">
                <a:ln>
                  <a:noFill/>
                </a:ln>
                <a:solidFill>
                  <a:srgbClr val="ECD8D8"/>
                </a:solidFill>
                <a:effectLst>
                  <a:innerShdw blurRad="63500" dist="50800" dir="18900000">
                    <a:prstClr val="black">
                      <a:alpha val="50000"/>
                    </a:prstClr>
                  </a:innerShdw>
                </a:effectLst>
                <a:uLnTx/>
                <a:uFillTx/>
                <a:latin typeface="Calibri" panose="020F0502020204030204"/>
                <a:ea typeface="+mn-ea"/>
                <a:cs typeface="+mn-cs"/>
              </a:rPr>
              <a:t> a take that lawmakers often shy away </a:t>
            </a:r>
            <a:r>
              <a:rPr lang="en-US" sz="1250">
                <a:solidFill>
                  <a:srgbClr val="ECD8D8"/>
                </a:solidFill>
                <a:effectLst>
                  <a:innerShdw blurRad="63500" dist="50800" dir="18900000">
                    <a:prstClr val="black">
                      <a:alpha val="50000"/>
                    </a:prstClr>
                  </a:innerShdw>
                </a:effectLst>
                <a:latin typeface="Calibri" panose="020F0502020204030204"/>
              </a:rPr>
              <a:t>by </a:t>
            </a:r>
            <a:r>
              <a:rPr kumimoji="0" lang="en-US" sz="1250" b="0" i="0" u="none" strike="noStrike" kern="1200" cap="none" spc="0" normalizeH="0" baseline="0" noProof="0">
                <a:ln>
                  <a:noFill/>
                </a:ln>
                <a:solidFill>
                  <a:srgbClr val="ECD8D8"/>
                </a:solidFill>
                <a:effectLst>
                  <a:innerShdw blurRad="63500" dist="50800" dir="18900000">
                    <a:prstClr val="black">
                      <a:alpha val="50000"/>
                    </a:prstClr>
                  </a:innerShdw>
                </a:effectLst>
                <a:uLnTx/>
                <a:uFillTx/>
                <a:latin typeface="Calibri" panose="020F0502020204030204"/>
                <a:ea typeface="+mn-ea"/>
                <a:cs typeface="+mn-cs"/>
              </a:rPr>
              <a:t>stating, “What we have basically done is created a second-class citizen that is ripe for abuse and exploitation. I think we need to rectify that issue and bring in immigration reform</a:t>
            </a:r>
            <a:r>
              <a:rPr lang="en-US" sz="1250">
                <a:solidFill>
                  <a:srgbClr val="ECD8D8"/>
                </a:solidFill>
                <a:effectLst>
                  <a:innerShdw blurRad="63500" dist="50800" dir="18900000">
                    <a:prstClr val="black">
                      <a:alpha val="50000"/>
                    </a:prstClr>
                  </a:innerShdw>
                </a:effectLst>
                <a:latin typeface="Calibri" panose="020F0502020204030204"/>
              </a:rPr>
              <a:t>.”(Bracco 6:54)</a:t>
            </a:r>
            <a:r>
              <a:rPr kumimoji="0" lang="en-US" sz="1250" b="0" i="0" u="none" strike="noStrike" kern="1200" cap="none" spc="0" normalizeH="0" baseline="0" noProof="0">
                <a:ln>
                  <a:noFill/>
                </a:ln>
                <a:solidFill>
                  <a:srgbClr val="ECD8D8"/>
                </a:solidFill>
                <a:effectLst>
                  <a:innerShdw blurRad="63500" dist="50800" dir="18900000">
                    <a:prstClr val="black">
                      <a:alpha val="50000"/>
                    </a:prstClr>
                  </a:innerShdw>
                </a:effectLst>
                <a:uLnTx/>
                <a:uFillTx/>
                <a:latin typeface="Calibri" panose="020F0502020204030204"/>
                <a:ea typeface="+mn-ea"/>
                <a:cs typeface="+mn-cs"/>
              </a:rPr>
              <a:t> This point is relevant to the thousands of prospective foreign workers that may be discouraged by their possible working conditions. Ultimately, the poor conditions and limited rights of foreign workers is hurting the US economy </a:t>
            </a:r>
            <a:r>
              <a:rPr lang="en-US" sz="1250">
                <a:solidFill>
                  <a:srgbClr val="ECD8D8"/>
                </a:solidFill>
                <a:effectLst>
                  <a:innerShdw blurRad="63500" dist="50800" dir="18900000">
                    <a:prstClr val="black">
                      <a:alpha val="50000"/>
                    </a:prstClr>
                  </a:innerShdw>
                </a:effectLst>
                <a:latin typeface="Calibri" panose="020F0502020204030204"/>
              </a:rPr>
              <a:t>in ways that are hidden from the average US citizen.</a:t>
            </a:r>
            <a:endParaRPr lang="en-US" sz="1250">
              <a:solidFill>
                <a:srgbClr val="ECD8D8"/>
              </a:solidFill>
              <a:cs typeface="Calibri"/>
            </a:endParaRPr>
          </a:p>
        </p:txBody>
      </p:sp>
      <p:sp>
        <p:nvSpPr>
          <p:cNvPr id="12" name="TextBox 11">
            <a:extLst>
              <a:ext uri="{FF2B5EF4-FFF2-40B4-BE49-F238E27FC236}">
                <a16:creationId xmlns:a16="http://schemas.microsoft.com/office/drawing/2014/main" id="{E909C2D0-30CD-A0AA-5B28-D3DBA9B2E578}"/>
              </a:ext>
            </a:extLst>
          </p:cNvPr>
          <p:cNvSpPr txBox="1"/>
          <p:nvPr/>
        </p:nvSpPr>
        <p:spPr>
          <a:xfrm>
            <a:off x="3995058" y="5176158"/>
            <a:ext cx="439238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CLICK PICTURE TO VIEW YOUTUBE VIDEO</a:t>
            </a:r>
          </a:p>
        </p:txBody>
      </p:sp>
      <p:sp>
        <p:nvSpPr>
          <p:cNvPr id="14" name="TextBox 13">
            <a:extLst>
              <a:ext uri="{FF2B5EF4-FFF2-40B4-BE49-F238E27FC236}">
                <a16:creationId xmlns:a16="http://schemas.microsoft.com/office/drawing/2014/main" id="{576776EE-9FCF-28E8-DA53-74DA41533751}"/>
              </a:ext>
            </a:extLst>
          </p:cNvPr>
          <p:cNvSpPr txBox="1"/>
          <p:nvPr/>
        </p:nvSpPr>
        <p:spPr>
          <a:xfrm>
            <a:off x="1676400" y="1121228"/>
            <a:ext cx="2743200"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sz="2400" b="1">
              <a:solidFill>
                <a:schemeClr val="bg1"/>
              </a:solidFill>
              <a:cs typeface="Calibri"/>
            </a:endParaRPr>
          </a:p>
          <a:p>
            <a:endParaRPr lang="en-US">
              <a:cs typeface="Calibri"/>
            </a:endParaRPr>
          </a:p>
        </p:txBody>
      </p:sp>
      <p:sp>
        <p:nvSpPr>
          <p:cNvPr id="15" name="TextBox 14">
            <a:extLst>
              <a:ext uri="{FF2B5EF4-FFF2-40B4-BE49-F238E27FC236}">
                <a16:creationId xmlns:a16="http://schemas.microsoft.com/office/drawing/2014/main" id="{E2D8BF89-90B8-DAF5-A3D9-FE3039D52C7B}"/>
              </a:ext>
            </a:extLst>
          </p:cNvPr>
          <p:cNvSpPr txBox="1"/>
          <p:nvPr/>
        </p:nvSpPr>
        <p:spPr>
          <a:xfrm>
            <a:off x="2036990" y="1579789"/>
            <a:ext cx="5334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sz="3600" b="1">
              <a:solidFill>
                <a:schemeClr val="bg1"/>
              </a:solidFill>
              <a:cs typeface="Calibri"/>
            </a:endParaRPr>
          </a:p>
        </p:txBody>
      </p:sp>
      <p:pic>
        <p:nvPicPr>
          <p:cNvPr id="19" name="Picture 18">
            <a:hlinkClick r:id="" action="ppaction://hlinkshowjump?jump=firstslide"/>
            <a:extLst>
              <a:ext uri="{FF2B5EF4-FFF2-40B4-BE49-F238E27FC236}">
                <a16:creationId xmlns:a16="http://schemas.microsoft.com/office/drawing/2014/main" id="{5E9B9A5A-5191-D336-AFAA-1513EAEE9EE2}"/>
              </a:ext>
            </a:extLst>
          </p:cNvPr>
          <p:cNvPicPr>
            <a:picLocks noChangeAspect="1"/>
          </p:cNvPicPr>
          <p:nvPr/>
        </p:nvPicPr>
        <p:blipFill>
          <a:blip r:embed="rId5"/>
          <a:stretch>
            <a:fillRect/>
          </a:stretch>
        </p:blipFill>
        <p:spPr>
          <a:xfrm>
            <a:off x="3491922" y="5402906"/>
            <a:ext cx="360122" cy="315723"/>
          </a:xfrm>
          <a:prstGeom prst="rect">
            <a:avLst/>
          </a:prstGeom>
          <a:solidFill>
            <a:srgbClr val="888888"/>
          </a:solidFill>
        </p:spPr>
      </p:pic>
      <p:pic>
        <p:nvPicPr>
          <p:cNvPr id="5" name="Picture 4">
            <a:hlinkClick r:id="" action="ppaction://hlinkshowjump?jump=previousslide"/>
            <a:extLst>
              <a:ext uri="{FF2B5EF4-FFF2-40B4-BE49-F238E27FC236}">
                <a16:creationId xmlns:a16="http://schemas.microsoft.com/office/drawing/2014/main" id="{94B74425-BA9B-9607-4B9F-758B97F463D9}"/>
              </a:ext>
            </a:extLst>
          </p:cNvPr>
          <p:cNvPicPr>
            <a:picLocks noChangeAspect="1"/>
          </p:cNvPicPr>
          <p:nvPr/>
        </p:nvPicPr>
        <p:blipFill>
          <a:blip r:embed="rId6"/>
          <a:stretch>
            <a:fillRect/>
          </a:stretch>
        </p:blipFill>
        <p:spPr>
          <a:xfrm>
            <a:off x="3082394" y="5407559"/>
            <a:ext cx="341406" cy="329213"/>
          </a:xfrm>
          <a:prstGeom prst="rect">
            <a:avLst/>
          </a:prstGeom>
        </p:spPr>
      </p:pic>
    </p:spTree>
    <p:extLst>
      <p:ext uri="{BB962C8B-B14F-4D97-AF65-F5344CB8AC3E}">
        <p14:creationId xmlns:p14="http://schemas.microsoft.com/office/powerpoint/2010/main" val="1329597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B731463-1B8D-4EED-BA26-58E99AFBFB4F}"/>
              </a:ext>
            </a:extLst>
          </p:cNvPr>
          <p:cNvPicPr>
            <a:picLocks noChangeAspect="1"/>
          </p:cNvPicPr>
          <p:nvPr/>
        </p:nvPicPr>
        <p:blipFill>
          <a:blip r:embed="rId5"/>
          <a:stretch>
            <a:fillRect/>
          </a:stretch>
        </p:blipFill>
        <p:spPr>
          <a:xfrm>
            <a:off x="0" y="0"/>
            <a:ext cx="12197427" cy="6858000"/>
          </a:xfrm>
          <a:prstGeom prst="rect">
            <a:avLst/>
          </a:prstGeom>
        </p:spPr>
      </p:pic>
      <p:sp>
        <p:nvSpPr>
          <p:cNvPr id="5" name="Rectangle 4">
            <a:extLst>
              <a:ext uri="{FF2B5EF4-FFF2-40B4-BE49-F238E27FC236}">
                <a16:creationId xmlns:a16="http://schemas.microsoft.com/office/drawing/2014/main" id="{6348BAD1-BB1D-44D2-A955-B0B6745C75A1}"/>
              </a:ext>
            </a:extLst>
          </p:cNvPr>
          <p:cNvSpPr/>
          <p:nvPr/>
        </p:nvSpPr>
        <p:spPr>
          <a:xfrm>
            <a:off x="0" y="696191"/>
            <a:ext cx="3341914" cy="54864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CC292E9-9025-4E4E-9618-20B1BCF768FE}"/>
              </a:ext>
            </a:extLst>
          </p:cNvPr>
          <p:cNvSpPr/>
          <p:nvPr/>
        </p:nvSpPr>
        <p:spPr>
          <a:xfrm>
            <a:off x="10661304" y="675928"/>
            <a:ext cx="1520536" cy="5516592"/>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rapezoid 6">
            <a:extLst>
              <a:ext uri="{FF2B5EF4-FFF2-40B4-BE49-F238E27FC236}">
                <a16:creationId xmlns:a16="http://schemas.microsoft.com/office/drawing/2014/main" id="{369723BF-1C32-4550-B044-4D522195923C}"/>
              </a:ext>
            </a:extLst>
          </p:cNvPr>
          <p:cNvSpPr/>
          <p:nvPr/>
        </p:nvSpPr>
        <p:spPr>
          <a:xfrm rot="16200000">
            <a:off x="7137785" y="2636105"/>
            <a:ext cx="5526981" cy="1585848"/>
          </a:xfrm>
          <a:prstGeom prst="trapezoid">
            <a:avLst/>
          </a:prstGeom>
          <a:solidFill>
            <a:srgbClr val="A5BB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E72C765-BF6B-4D94-8E8F-E865DDF866B0}"/>
              </a:ext>
            </a:extLst>
          </p:cNvPr>
          <p:cNvSpPr/>
          <p:nvPr/>
        </p:nvSpPr>
        <p:spPr>
          <a:xfrm>
            <a:off x="3341914" y="1049867"/>
            <a:ext cx="5801917" cy="475826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rapezoid 8">
            <a:extLst>
              <a:ext uri="{FF2B5EF4-FFF2-40B4-BE49-F238E27FC236}">
                <a16:creationId xmlns:a16="http://schemas.microsoft.com/office/drawing/2014/main" id="{B136B107-ECC8-42BB-8AC5-38DA343ABB7C}"/>
              </a:ext>
            </a:extLst>
          </p:cNvPr>
          <p:cNvSpPr/>
          <p:nvPr/>
        </p:nvSpPr>
        <p:spPr>
          <a:xfrm rot="16200000">
            <a:off x="4380723" y="4786383"/>
            <a:ext cx="695682" cy="2773297"/>
          </a:xfrm>
          <a:custGeom>
            <a:avLst/>
            <a:gdLst>
              <a:gd name="connsiteX0" fmla="*/ 0 w 1323833"/>
              <a:gd name="connsiteY0" fmla="*/ 2681480 h 2681480"/>
              <a:gd name="connsiteX1" fmla="*/ 330958 w 1323833"/>
              <a:gd name="connsiteY1" fmla="*/ 0 h 2681480"/>
              <a:gd name="connsiteX2" fmla="*/ 992875 w 1323833"/>
              <a:gd name="connsiteY2" fmla="*/ 0 h 2681480"/>
              <a:gd name="connsiteX3" fmla="*/ 1323833 w 1323833"/>
              <a:gd name="connsiteY3" fmla="*/ 2681480 h 2681480"/>
              <a:gd name="connsiteX4" fmla="*/ 0 w 1323833"/>
              <a:gd name="connsiteY4" fmla="*/ 2681480 h 2681480"/>
              <a:gd name="connsiteX0" fmla="*/ 0 w 1009935"/>
              <a:gd name="connsiteY0" fmla="*/ 2681480 h 2736074"/>
              <a:gd name="connsiteX1" fmla="*/ 330958 w 1009935"/>
              <a:gd name="connsiteY1" fmla="*/ 0 h 2736074"/>
              <a:gd name="connsiteX2" fmla="*/ 992875 w 1009935"/>
              <a:gd name="connsiteY2" fmla="*/ 0 h 2736074"/>
              <a:gd name="connsiteX3" fmla="*/ 1009935 w 1009935"/>
              <a:gd name="connsiteY3" fmla="*/ 2736074 h 2736074"/>
              <a:gd name="connsiteX4" fmla="*/ 0 w 1009935"/>
              <a:gd name="connsiteY4" fmla="*/ 2681480 h 2736074"/>
              <a:gd name="connsiteX0" fmla="*/ 0 w 1009935"/>
              <a:gd name="connsiteY0" fmla="*/ 2681480 h 2736074"/>
              <a:gd name="connsiteX1" fmla="*/ 658504 w 1009935"/>
              <a:gd name="connsiteY1" fmla="*/ 3 h 2736074"/>
              <a:gd name="connsiteX2" fmla="*/ 992875 w 1009935"/>
              <a:gd name="connsiteY2" fmla="*/ 0 h 2736074"/>
              <a:gd name="connsiteX3" fmla="*/ 1009935 w 1009935"/>
              <a:gd name="connsiteY3" fmla="*/ 2736074 h 2736074"/>
              <a:gd name="connsiteX4" fmla="*/ 0 w 1009935"/>
              <a:gd name="connsiteY4" fmla="*/ 2681480 h 2736074"/>
              <a:gd name="connsiteX0" fmla="*/ 0 w 1009935"/>
              <a:gd name="connsiteY0" fmla="*/ 2695122 h 2749716"/>
              <a:gd name="connsiteX1" fmla="*/ 644856 w 1009935"/>
              <a:gd name="connsiteY1" fmla="*/ 0 h 2749716"/>
              <a:gd name="connsiteX2" fmla="*/ 992875 w 1009935"/>
              <a:gd name="connsiteY2" fmla="*/ 13642 h 2749716"/>
              <a:gd name="connsiteX3" fmla="*/ 1009935 w 1009935"/>
              <a:gd name="connsiteY3" fmla="*/ 2749716 h 2749716"/>
              <a:gd name="connsiteX4" fmla="*/ 0 w 1009935"/>
              <a:gd name="connsiteY4" fmla="*/ 2695122 h 2749716"/>
              <a:gd name="connsiteX0" fmla="*/ 0 w 992875"/>
              <a:gd name="connsiteY0" fmla="*/ 2695122 h 2745623"/>
              <a:gd name="connsiteX1" fmla="*/ 644856 w 992875"/>
              <a:gd name="connsiteY1" fmla="*/ 0 h 2745623"/>
              <a:gd name="connsiteX2" fmla="*/ 992875 w 992875"/>
              <a:gd name="connsiteY2" fmla="*/ 13642 h 2745623"/>
              <a:gd name="connsiteX3" fmla="*/ 989433 w 992875"/>
              <a:gd name="connsiteY3" fmla="*/ 2745623 h 2745623"/>
              <a:gd name="connsiteX4" fmla="*/ 0 w 992875"/>
              <a:gd name="connsiteY4" fmla="*/ 2695122 h 2745623"/>
              <a:gd name="connsiteX0" fmla="*/ 0 w 648936"/>
              <a:gd name="connsiteY0" fmla="*/ 2768896 h 2768896"/>
              <a:gd name="connsiteX1" fmla="*/ 300917 w 648936"/>
              <a:gd name="connsiteY1" fmla="*/ 0 h 2768896"/>
              <a:gd name="connsiteX2" fmla="*/ 648936 w 648936"/>
              <a:gd name="connsiteY2" fmla="*/ 13642 h 2768896"/>
              <a:gd name="connsiteX3" fmla="*/ 645494 w 648936"/>
              <a:gd name="connsiteY3" fmla="*/ 2745623 h 2768896"/>
              <a:gd name="connsiteX4" fmla="*/ 0 w 648936"/>
              <a:gd name="connsiteY4" fmla="*/ 2768896 h 27688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936" h="2768896">
                <a:moveTo>
                  <a:pt x="0" y="2768896"/>
                </a:moveTo>
                <a:lnTo>
                  <a:pt x="300917" y="0"/>
                </a:lnTo>
                <a:lnTo>
                  <a:pt x="648936" y="13642"/>
                </a:lnTo>
                <a:cubicBezTo>
                  <a:pt x="647789" y="924302"/>
                  <a:pt x="646641" y="1834963"/>
                  <a:pt x="645494" y="2745623"/>
                </a:cubicBezTo>
                <a:lnTo>
                  <a:pt x="0" y="2768896"/>
                </a:lnTo>
                <a:close/>
              </a:path>
            </a:pathLst>
          </a:custGeom>
          <a:gradFill>
            <a:gsLst>
              <a:gs pos="100000">
                <a:srgbClr val="BABABA"/>
              </a:gs>
              <a:gs pos="76000">
                <a:srgbClr val="A4A4A4"/>
              </a:gs>
              <a:gs pos="49000">
                <a:srgbClr val="989898"/>
              </a:gs>
              <a:gs pos="9000">
                <a:srgbClr val="888888"/>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utoShape 2">
            <a:extLst>
              <a:ext uri="{FF2B5EF4-FFF2-40B4-BE49-F238E27FC236}">
                <a16:creationId xmlns:a16="http://schemas.microsoft.com/office/drawing/2014/main" id="{12F62569-2659-4704-8CE2-87D8CE185AA6}"/>
              </a:ext>
            </a:extLst>
          </p:cNvPr>
          <p:cNvSpPr>
            <a:spLocks noChangeAspect="1" noChangeArrowheads="1"/>
          </p:cNvSpPr>
          <p:nvPr/>
        </p:nvSpPr>
        <p:spPr bwMode="auto">
          <a:xfrm>
            <a:off x="3212199" y="2910839"/>
            <a:ext cx="2904121" cy="29041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TextBox 18">
            <a:extLst>
              <a:ext uri="{FF2B5EF4-FFF2-40B4-BE49-F238E27FC236}">
                <a16:creationId xmlns:a16="http://schemas.microsoft.com/office/drawing/2014/main" id="{FAE68BF8-28EE-45A9-A23E-7E827DC435D9}"/>
              </a:ext>
            </a:extLst>
          </p:cNvPr>
          <p:cNvSpPr txBox="1"/>
          <p:nvPr/>
        </p:nvSpPr>
        <p:spPr>
          <a:xfrm>
            <a:off x="3497486" y="1572758"/>
            <a:ext cx="5490773" cy="4247317"/>
          </a:xfrm>
          <a:prstGeom prst="rect">
            <a:avLst/>
          </a:prstGeom>
          <a:noFill/>
        </p:spPr>
        <p:txBody>
          <a:bodyPr wrap="square" lIns="91440" tIns="45720" rIns="91440" bIns="45720" rtlCol="0" anchor="t">
            <a:spAutoFit/>
          </a:bodyPr>
          <a:lstStyle/>
          <a:p>
            <a:r>
              <a:rPr lang="en-US" sz="1350">
                <a:solidFill>
                  <a:schemeClr val="bg2"/>
                </a:solidFill>
                <a:effectLst>
                  <a:innerShdw blurRad="63500" dist="50800" dir="18900000">
                    <a:prstClr val="black">
                      <a:alpha val="50000"/>
                    </a:prstClr>
                  </a:innerShdw>
                </a:effectLst>
                <a:ea typeface="+mn-lt"/>
                <a:cs typeface="+mn-lt"/>
              </a:rPr>
              <a:t>Debating whether immigrants benefit or hurt the US economy is a commonly controversial topic amongst American citizens. </a:t>
            </a:r>
            <a:r>
              <a:rPr lang="en-US" sz="1350">
                <a:solidFill>
                  <a:schemeClr val="accent1">
                    <a:lumMod val="20000"/>
                    <a:lumOff val="80000"/>
                  </a:schemeClr>
                </a:solidFill>
                <a:effectLst>
                  <a:innerShdw blurRad="63500" dist="50800" dir="18900000">
                    <a:prstClr val="black">
                      <a:alpha val="50000"/>
                    </a:prstClr>
                  </a:innerShdw>
                </a:effectLst>
                <a:latin typeface="Calibri"/>
                <a:cs typeface="Times New Roman"/>
              </a:rPr>
              <a:t> The first main pattern we address is the side of immigrants benefiting the United States’ economy. Multiple sources discuss the skills immigrants have that connect to economic growth. It ties into the themes of the essay,</a:t>
            </a:r>
            <a:r>
              <a:rPr lang="en-US" sz="1350">
                <a:solidFill>
                  <a:schemeClr val="accent1">
                    <a:lumMod val="20000"/>
                    <a:lumOff val="80000"/>
                  </a:schemeClr>
                </a:solidFill>
                <a:effectLst>
                  <a:innerShdw blurRad="63500" dist="50800" dir="18900000">
                    <a:prstClr val="black">
                      <a:alpha val="50000"/>
                    </a:prstClr>
                  </a:innerShdw>
                </a:effectLst>
                <a:latin typeface="Calibri"/>
                <a:ea typeface="+mn-lt"/>
                <a:cs typeface="Times New Roman"/>
              </a:rPr>
              <a:t> </a:t>
            </a:r>
            <a:r>
              <a:rPr lang="en-US" sz="1350" i="1">
                <a:solidFill>
                  <a:schemeClr val="accent1">
                    <a:lumMod val="20000"/>
                    <a:lumOff val="80000"/>
                  </a:schemeClr>
                </a:solidFill>
                <a:effectLst>
                  <a:innerShdw blurRad="63500" dist="50800" dir="18900000">
                    <a:prstClr val="black">
                      <a:alpha val="50000"/>
                    </a:prstClr>
                  </a:innerShdw>
                </a:effectLst>
                <a:ea typeface="+mn-lt"/>
                <a:cs typeface="+mn-lt"/>
              </a:rPr>
              <a:t>U.S. Skilled Immigrant Employment and Public Firms</a:t>
            </a:r>
            <a:r>
              <a:rPr lang="en-US" sz="1350">
                <a:solidFill>
                  <a:schemeClr val="accent1">
                    <a:lumMod val="20000"/>
                    <a:lumOff val="80000"/>
                  </a:schemeClr>
                </a:solidFill>
                <a:effectLst>
                  <a:innerShdw blurRad="63500" dist="50800" dir="18900000">
                    <a:prstClr val="black">
                      <a:alpha val="50000"/>
                    </a:prstClr>
                  </a:innerShdw>
                </a:effectLst>
                <a:latin typeface="Calibri"/>
                <a:cs typeface="Times New Roman"/>
              </a:rPr>
              <a:t>, by Rina Ray and </a:t>
            </a:r>
            <a:r>
              <a:rPr lang="en-US" sz="1350" err="1">
                <a:solidFill>
                  <a:schemeClr val="accent1">
                    <a:lumMod val="20000"/>
                    <a:lumOff val="80000"/>
                  </a:schemeClr>
                </a:solidFill>
                <a:effectLst>
                  <a:innerShdw blurRad="63500" dist="50800" dir="18900000">
                    <a:prstClr val="black">
                      <a:alpha val="50000"/>
                    </a:prstClr>
                  </a:innerShdw>
                </a:effectLst>
                <a:latin typeface="Calibri"/>
                <a:cs typeface="Times New Roman"/>
              </a:rPr>
              <a:t>Rasha</a:t>
            </a:r>
            <a:r>
              <a:rPr lang="en-US" sz="1350">
                <a:solidFill>
                  <a:schemeClr val="accent1">
                    <a:lumMod val="20000"/>
                    <a:lumOff val="80000"/>
                  </a:schemeClr>
                </a:solidFill>
                <a:effectLst>
                  <a:innerShdw blurRad="63500" dist="50800" dir="18900000">
                    <a:prstClr val="black">
                      <a:alpha val="50000"/>
                    </a:prstClr>
                  </a:innerShdw>
                </a:effectLst>
                <a:latin typeface="Calibri"/>
                <a:cs typeface="Times New Roman"/>
              </a:rPr>
              <a:t> Ashraf. In this text the author's claims how immigrant skills have improved the economy short-term and long-term by stating, “Skilled immigrants make significant contributions to the long-term growth and development of their host-countries”(Ashraf and Ray 14). This emphasizes the realness of the growth immigrants add economically. Another source,</a:t>
            </a:r>
            <a:r>
              <a:rPr lang="en-US" sz="1350">
                <a:solidFill>
                  <a:schemeClr val="accent1">
                    <a:lumMod val="20000"/>
                    <a:lumOff val="80000"/>
                  </a:schemeClr>
                </a:solidFill>
                <a:effectLst>
                  <a:innerShdw blurRad="63500" dist="50800" dir="18900000">
                    <a:prstClr val="black">
                      <a:alpha val="50000"/>
                    </a:prstClr>
                  </a:innerShdw>
                </a:effectLst>
                <a:ea typeface="+mn-lt"/>
                <a:cs typeface="Times New Roman"/>
              </a:rPr>
              <a:t> </a:t>
            </a:r>
            <a:r>
              <a:rPr lang="en-US" sz="1350" i="1">
                <a:solidFill>
                  <a:schemeClr val="accent1">
                    <a:lumMod val="20000"/>
                    <a:lumOff val="80000"/>
                  </a:schemeClr>
                </a:solidFill>
                <a:effectLst>
                  <a:innerShdw blurRad="63500" dist="50800" dir="18900000">
                    <a:prstClr val="black">
                      <a:alpha val="50000"/>
                    </a:prstClr>
                  </a:innerShdw>
                </a:effectLst>
                <a:ea typeface="+mn-lt"/>
                <a:cs typeface="+mn-lt"/>
              </a:rPr>
              <a:t>Can The U.S. Economy Survive Without Immigration?,</a:t>
            </a:r>
            <a:r>
              <a:rPr lang="en-US" sz="1350">
                <a:solidFill>
                  <a:schemeClr val="accent1">
                    <a:lumMod val="20000"/>
                    <a:lumOff val="80000"/>
                  </a:schemeClr>
                </a:solidFill>
                <a:effectLst>
                  <a:innerShdw blurRad="63500" dist="50800" dir="18900000">
                    <a:prstClr val="black">
                      <a:alpha val="50000"/>
                    </a:prstClr>
                  </a:innerShdw>
                </a:effectLst>
                <a:latin typeface="Calibri"/>
                <a:cs typeface="Times New Roman"/>
              </a:rPr>
              <a:t> brings another perspective to this pattern and explains the downsides of not allowing immigrants to come into the United States and help the economy. In the source, Neeraj Kaushal states, “If immigrants are not allowed to work here or if temporary workers are not allowed to come to the US, companies will move to Canada so that they can bring these temporary workers to Canada. So America's loss would be Canada's gain in the short term” (Neeraj Kaushal). This quote describes how America’s economy could suffer from not having the assistance of skilled immigrants.</a:t>
            </a:r>
            <a:endParaRPr lang="en-US" sz="1350">
              <a:solidFill>
                <a:schemeClr val="accent1">
                  <a:lumMod val="20000"/>
                  <a:lumOff val="80000"/>
                </a:schemeClr>
              </a:solidFill>
              <a:latin typeface="Calibri"/>
              <a:cs typeface="Times New Roman"/>
            </a:endParaRPr>
          </a:p>
        </p:txBody>
      </p:sp>
      <p:sp>
        <p:nvSpPr>
          <p:cNvPr id="20" name="TextBox 19">
            <a:extLst>
              <a:ext uri="{FF2B5EF4-FFF2-40B4-BE49-F238E27FC236}">
                <a16:creationId xmlns:a16="http://schemas.microsoft.com/office/drawing/2014/main" id="{9542CB3E-ED25-4206-A624-353818B6FE17}"/>
              </a:ext>
            </a:extLst>
          </p:cNvPr>
          <p:cNvSpPr txBox="1"/>
          <p:nvPr/>
        </p:nvSpPr>
        <p:spPr>
          <a:xfrm>
            <a:off x="3477584" y="1157185"/>
            <a:ext cx="5530576" cy="430887"/>
          </a:xfrm>
          <a:prstGeom prst="rect">
            <a:avLst/>
          </a:prstGeom>
          <a:noFill/>
        </p:spPr>
        <p:txBody>
          <a:bodyPr wrap="square" lIns="91440" tIns="45720" rIns="91440" bIns="45720" rtlCol="0" anchor="t">
            <a:spAutoFit/>
          </a:bodyPr>
          <a:lstStyle/>
          <a:p>
            <a:pPr algn="ctr"/>
            <a:r>
              <a:rPr lang="en-US" sz="2200" b="1">
                <a:solidFill>
                  <a:schemeClr val="bg1"/>
                </a:solidFill>
                <a:effectLst>
                  <a:innerShdw blurRad="63500" dist="50800" dir="18900000">
                    <a:prstClr val="black">
                      <a:alpha val="50000"/>
                    </a:prstClr>
                  </a:innerShdw>
                </a:effectLst>
                <a:cs typeface="Calibri"/>
              </a:rPr>
              <a:t>Immigrants’ Effect on the US Economy</a:t>
            </a:r>
          </a:p>
        </p:txBody>
      </p:sp>
      <p:pic>
        <p:nvPicPr>
          <p:cNvPr id="11" name="Picture 11">
            <a:extLst>
              <a:ext uri="{FF2B5EF4-FFF2-40B4-BE49-F238E27FC236}">
                <a16:creationId xmlns:a16="http://schemas.microsoft.com/office/drawing/2014/main" id="{F7FF2128-C497-9EF1-82BA-47B6D5DCB869}"/>
              </a:ext>
            </a:extLst>
          </p:cNvPr>
          <p:cNvPicPr>
            <a:picLocks noChangeAspect="1"/>
          </p:cNvPicPr>
          <p:nvPr/>
        </p:nvPicPr>
        <p:blipFill>
          <a:blip r:embed="rId6"/>
          <a:stretch>
            <a:fillRect/>
          </a:stretch>
        </p:blipFill>
        <p:spPr>
          <a:xfrm>
            <a:off x="10658719" y="670560"/>
            <a:ext cx="1522242" cy="5527040"/>
          </a:xfrm>
          <a:prstGeom prst="rect">
            <a:avLst/>
          </a:prstGeom>
        </p:spPr>
      </p:pic>
      <p:sp>
        <p:nvSpPr>
          <p:cNvPr id="12" name="TextBox 11">
            <a:extLst>
              <a:ext uri="{FF2B5EF4-FFF2-40B4-BE49-F238E27FC236}">
                <a16:creationId xmlns:a16="http://schemas.microsoft.com/office/drawing/2014/main" id="{BCF3E849-92E1-7C1E-3821-375ECD36D7AD}"/>
              </a:ext>
            </a:extLst>
          </p:cNvPr>
          <p:cNvSpPr txBox="1"/>
          <p:nvPr/>
        </p:nvSpPr>
        <p:spPr>
          <a:xfrm>
            <a:off x="9824720" y="6299200"/>
            <a:ext cx="23368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hlinkClick r:id="rId7"/>
              </a:rPr>
              <a:t>https://www.arandalaw.org/the-economic-impact-of-immigration/</a:t>
            </a:r>
            <a:r>
              <a:rPr lang="en-US" sz="1200"/>
              <a:t> </a:t>
            </a:r>
            <a:endParaRPr lang="en-US"/>
          </a:p>
        </p:txBody>
      </p:sp>
      <p:sp>
        <p:nvSpPr>
          <p:cNvPr id="15" name="TextBox 14">
            <a:extLst>
              <a:ext uri="{FF2B5EF4-FFF2-40B4-BE49-F238E27FC236}">
                <a16:creationId xmlns:a16="http://schemas.microsoft.com/office/drawing/2014/main" id="{D4D07424-7104-8E5A-E7F7-31F03B5866CA}"/>
              </a:ext>
            </a:extLst>
          </p:cNvPr>
          <p:cNvSpPr txBox="1"/>
          <p:nvPr/>
        </p:nvSpPr>
        <p:spPr>
          <a:xfrm>
            <a:off x="10150565" y="352623"/>
            <a:ext cx="2247921"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cs typeface="Calibri"/>
              </a:rPr>
              <a:t>(CLICK LINK TO ENGLARGE)</a:t>
            </a:r>
          </a:p>
        </p:txBody>
      </p:sp>
      <p:pic>
        <p:nvPicPr>
          <p:cNvPr id="21" name="Picture 18" descr="Add with solid fill">
            <a:hlinkClick r:id="rId8" action="ppaction://hlinksldjump"/>
            <a:extLst>
              <a:ext uri="{FF2B5EF4-FFF2-40B4-BE49-F238E27FC236}">
                <a16:creationId xmlns:a16="http://schemas.microsoft.com/office/drawing/2014/main" id="{AA79EA88-1619-4ABE-AFC9-3635DF39220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968130" y="696191"/>
            <a:ext cx="1633828" cy="1633828"/>
          </a:xfrm>
          <a:prstGeom prst="rect">
            <a:avLst/>
          </a:prstGeom>
        </p:spPr>
      </p:pic>
      <p:sp>
        <p:nvSpPr>
          <p:cNvPr id="16" name="TextBox 15">
            <a:extLst>
              <a:ext uri="{FF2B5EF4-FFF2-40B4-BE49-F238E27FC236}">
                <a16:creationId xmlns:a16="http://schemas.microsoft.com/office/drawing/2014/main" id="{4236F920-9DA9-C193-DDD0-F75859B1D04D}"/>
              </a:ext>
            </a:extLst>
          </p:cNvPr>
          <p:cNvSpPr txBox="1"/>
          <p:nvPr/>
        </p:nvSpPr>
        <p:spPr>
          <a:xfrm>
            <a:off x="9194912" y="976768"/>
            <a:ext cx="1429242" cy="261610"/>
          </a:xfrm>
          <a:prstGeom prst="rect">
            <a:avLst/>
          </a:prstGeom>
          <a:noFill/>
        </p:spPr>
        <p:txBody>
          <a:bodyPr wrap="square" rtlCol="0">
            <a:spAutoFit/>
          </a:bodyPr>
          <a:lstStyle/>
          <a:p>
            <a:r>
              <a:rPr lang="en-US" sz="1100">
                <a:solidFill>
                  <a:schemeClr val="tx1">
                    <a:lumMod val="85000"/>
                    <a:lumOff val="15000"/>
                  </a:schemeClr>
                </a:solidFill>
                <a:cs typeface="Calibri"/>
              </a:rPr>
              <a:t>	</a:t>
            </a:r>
          </a:p>
        </p:txBody>
      </p:sp>
      <p:pic>
        <p:nvPicPr>
          <p:cNvPr id="18" name="Picture 12" descr="A picture containing person, road, outdoor, people&#10;&#10;Description automatically generated">
            <a:extLst>
              <a:ext uri="{FF2B5EF4-FFF2-40B4-BE49-F238E27FC236}">
                <a16:creationId xmlns:a16="http://schemas.microsoft.com/office/drawing/2014/main" id="{CD5EF8E5-7B87-3200-CF71-7D1E08C98187}"/>
              </a:ext>
            </a:extLst>
          </p:cNvPr>
          <p:cNvPicPr>
            <a:picLocks noChangeAspect="1"/>
          </p:cNvPicPr>
          <p:nvPr/>
        </p:nvPicPr>
        <p:blipFill>
          <a:blip r:embed="rId11"/>
          <a:stretch>
            <a:fillRect/>
          </a:stretch>
        </p:blipFill>
        <p:spPr>
          <a:xfrm>
            <a:off x="173124" y="885033"/>
            <a:ext cx="3015342" cy="33494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 name="TextBox 21">
            <a:extLst>
              <a:ext uri="{FF2B5EF4-FFF2-40B4-BE49-F238E27FC236}">
                <a16:creationId xmlns:a16="http://schemas.microsoft.com/office/drawing/2014/main" id="{5F030BD8-BA6A-551B-D384-75826E86F25D}"/>
              </a:ext>
            </a:extLst>
          </p:cNvPr>
          <p:cNvSpPr txBox="1"/>
          <p:nvPr/>
        </p:nvSpPr>
        <p:spPr>
          <a:xfrm>
            <a:off x="34536" y="4411117"/>
            <a:ext cx="3461657"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hlinkClick r:id="rId12"/>
              </a:rPr>
              <a:t>How COVID-19 has affected international </a:t>
            </a:r>
            <a:r>
              <a:rPr lang="en-US" sz="1400" err="1">
                <a:hlinkClick r:id="rId12"/>
              </a:rPr>
              <a:t>labour</a:t>
            </a:r>
            <a:r>
              <a:rPr lang="en-US" sz="1400">
                <a:hlinkClick r:id="rId12"/>
              </a:rPr>
              <a:t> migration | World Economic Forum (weforum.org)</a:t>
            </a:r>
            <a:endParaRPr lang="en-US" sz="1400"/>
          </a:p>
        </p:txBody>
      </p:sp>
      <p:sp>
        <p:nvSpPr>
          <p:cNvPr id="24" name="Action Button: Go Back or Previous 23">
            <a:hlinkClick r:id="" action="ppaction://hlinkshowjump?jump=nextslide"/>
            <a:extLst>
              <a:ext uri="{FF2B5EF4-FFF2-40B4-BE49-F238E27FC236}">
                <a16:creationId xmlns:a16="http://schemas.microsoft.com/office/drawing/2014/main" id="{AA67DD4F-57D4-675A-150B-316C86A71999}"/>
              </a:ext>
            </a:extLst>
          </p:cNvPr>
          <p:cNvSpPr/>
          <p:nvPr/>
        </p:nvSpPr>
        <p:spPr>
          <a:xfrm rot="10800000">
            <a:off x="1206457" y="5797309"/>
            <a:ext cx="332627" cy="31572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hlinkClick r:id="" action="ppaction://hlinkshowjump?jump=firstslide"/>
            <a:extLst>
              <a:ext uri="{FF2B5EF4-FFF2-40B4-BE49-F238E27FC236}">
                <a16:creationId xmlns:a16="http://schemas.microsoft.com/office/drawing/2014/main" id="{CDC9BB1B-2065-332F-029A-0E76D8662797}"/>
              </a:ext>
            </a:extLst>
          </p:cNvPr>
          <p:cNvPicPr>
            <a:picLocks noChangeAspect="1"/>
          </p:cNvPicPr>
          <p:nvPr/>
        </p:nvPicPr>
        <p:blipFill>
          <a:blip r:embed="rId13"/>
          <a:stretch>
            <a:fillRect/>
          </a:stretch>
        </p:blipFill>
        <p:spPr>
          <a:xfrm>
            <a:off x="795254" y="5808133"/>
            <a:ext cx="360122" cy="315723"/>
          </a:xfrm>
          <a:prstGeom prst="rect">
            <a:avLst/>
          </a:prstGeom>
          <a:solidFill>
            <a:srgbClr val="888888"/>
          </a:solidFill>
        </p:spPr>
      </p:pic>
      <p:pic>
        <p:nvPicPr>
          <p:cNvPr id="2" name="Recorded Sound">
            <a:hlinkClick r:id="" action="ppaction://media"/>
            <a:extLst>
              <a:ext uri="{FF2B5EF4-FFF2-40B4-BE49-F238E27FC236}">
                <a16:creationId xmlns:a16="http://schemas.microsoft.com/office/drawing/2014/main" id="{1BD63B46-E298-82A6-60A5-BB47C2108DC8}"/>
              </a:ext>
            </a:extLst>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9517719" y="3256426"/>
            <a:ext cx="614001" cy="614001"/>
          </a:xfrm>
          <a:prstGeom prst="rect">
            <a:avLst/>
          </a:prstGeom>
        </p:spPr>
      </p:pic>
      <p:sp>
        <p:nvSpPr>
          <p:cNvPr id="3" name="TextBox 2">
            <a:extLst>
              <a:ext uri="{FF2B5EF4-FFF2-40B4-BE49-F238E27FC236}">
                <a16:creationId xmlns:a16="http://schemas.microsoft.com/office/drawing/2014/main" id="{843F8BA9-28FF-0F98-20BD-435B36994415}"/>
              </a:ext>
            </a:extLst>
          </p:cNvPr>
          <p:cNvSpPr txBox="1"/>
          <p:nvPr/>
        </p:nvSpPr>
        <p:spPr>
          <a:xfrm>
            <a:off x="9194912" y="2064244"/>
            <a:ext cx="1429242" cy="923330"/>
          </a:xfrm>
          <a:prstGeom prst="rect">
            <a:avLst/>
          </a:prstGeom>
          <a:noFill/>
        </p:spPr>
        <p:txBody>
          <a:bodyPr wrap="square" rtlCol="0">
            <a:spAutoFit/>
          </a:bodyPr>
          <a:lstStyle/>
          <a:p>
            <a:r>
              <a:rPr lang="en-US">
                <a:latin typeface="Adobe Gothic Std B" panose="020B0800000000000000" pitchFamily="34" charset="-128"/>
                <a:ea typeface="Adobe Gothic Std B" panose="020B0800000000000000" pitchFamily="34" charset="-128"/>
              </a:rPr>
              <a:t>Listen to Exhibit Recording</a:t>
            </a:r>
            <a:r>
              <a:rPr lang="en-US"/>
              <a:t>: </a:t>
            </a:r>
          </a:p>
        </p:txBody>
      </p:sp>
    </p:spTree>
    <p:extLst>
      <p:ext uri="{BB962C8B-B14F-4D97-AF65-F5344CB8AC3E}">
        <p14:creationId xmlns:p14="http://schemas.microsoft.com/office/powerpoint/2010/main" val="24951994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4294"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6950BFC3-D8DA-4A85-94F7-54DA5524770B}">
      <p188:commentRel xmlns:p188="http://schemas.microsoft.com/office/powerpoint/2018/8/main" r:id="rId4"/>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0061420-EC32-46F7-A495-A6946D293983}"/>
              </a:ext>
            </a:extLst>
          </p:cNvPr>
          <p:cNvSpPr/>
          <p:nvPr/>
        </p:nvSpPr>
        <p:spPr>
          <a:xfrm>
            <a:off x="0" y="4220308"/>
            <a:ext cx="12192000" cy="2637692"/>
          </a:xfrm>
          <a:prstGeom prst="rect">
            <a:avLst/>
          </a:prstGeom>
          <a:solidFill>
            <a:srgbClr val="88888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36E8F4F-B8D9-4BE3-A0D8-13918CA0396B}"/>
              </a:ext>
            </a:extLst>
          </p:cNvPr>
          <p:cNvSpPr/>
          <p:nvPr/>
        </p:nvSpPr>
        <p:spPr>
          <a:xfrm>
            <a:off x="-22644" y="0"/>
            <a:ext cx="12192000" cy="124264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C96512DB-106E-4B84-9462-401CEBC76CA9}"/>
              </a:ext>
            </a:extLst>
          </p:cNvPr>
          <p:cNvSpPr/>
          <p:nvPr/>
        </p:nvSpPr>
        <p:spPr>
          <a:xfrm>
            <a:off x="0" y="747156"/>
            <a:ext cx="3338945" cy="5500255"/>
          </a:xfrm>
          <a:prstGeom prst="rect">
            <a:avLst/>
          </a:prstGeom>
          <a:solidFill>
            <a:srgbClr val="5C0000"/>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400">
                <a:solidFill>
                  <a:schemeClr val="bg1"/>
                </a:solidFill>
                <a:hlinkClick r:id="rId4">
                  <a:extLst>
                    <a:ext uri="{A12FA001-AC4F-418D-AE19-62706E023703}">
                      <ahyp:hlinkClr xmlns:ahyp="http://schemas.microsoft.com/office/drawing/2018/hyperlinkcolor" val="tx"/>
                    </a:ext>
                  </a:extLst>
                </a:hlinkClick>
              </a:rPr>
              <a:t>Five ways undocumented immigrants are powering the American economy | The ILR School | Cornell University</a:t>
            </a:r>
            <a:endParaRPr lang="en-US" sz="1400">
              <a:solidFill>
                <a:schemeClr val="bg1"/>
              </a:solidFill>
            </a:endParaRPr>
          </a:p>
        </p:txBody>
      </p:sp>
      <p:sp>
        <p:nvSpPr>
          <p:cNvPr id="5" name="Rectangle 4">
            <a:extLst>
              <a:ext uri="{FF2B5EF4-FFF2-40B4-BE49-F238E27FC236}">
                <a16:creationId xmlns:a16="http://schemas.microsoft.com/office/drawing/2014/main" id="{06E4087E-E63C-4C37-9224-B08EC585543B}"/>
              </a:ext>
            </a:extLst>
          </p:cNvPr>
          <p:cNvSpPr/>
          <p:nvPr/>
        </p:nvSpPr>
        <p:spPr>
          <a:xfrm>
            <a:off x="10681855" y="665017"/>
            <a:ext cx="1510145" cy="5527966"/>
          </a:xfrm>
          <a:prstGeom prst="rect">
            <a:avLst/>
          </a:prstGeom>
          <a:solidFill>
            <a:srgbClr val="5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rapezoid 5">
            <a:extLst>
              <a:ext uri="{FF2B5EF4-FFF2-40B4-BE49-F238E27FC236}">
                <a16:creationId xmlns:a16="http://schemas.microsoft.com/office/drawing/2014/main" id="{C6D90E5D-9106-46E2-9C91-4EEC989B217C}"/>
              </a:ext>
            </a:extLst>
          </p:cNvPr>
          <p:cNvSpPr/>
          <p:nvPr/>
        </p:nvSpPr>
        <p:spPr>
          <a:xfrm rot="16200000">
            <a:off x="7148947" y="2660071"/>
            <a:ext cx="5527964" cy="1537855"/>
          </a:xfrm>
          <a:prstGeom prst="trapezoid">
            <a:avLst/>
          </a:prstGeom>
          <a:solidFill>
            <a:srgbClr val="A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a:ln>
                <a:solidFill>
                  <a:sysClr val="windowText" lastClr="000000"/>
                </a:solidFill>
              </a:ln>
            </a:endParaRPr>
          </a:p>
        </p:txBody>
      </p:sp>
      <p:sp>
        <p:nvSpPr>
          <p:cNvPr id="7" name="Rectangle 6">
            <a:extLst>
              <a:ext uri="{FF2B5EF4-FFF2-40B4-BE49-F238E27FC236}">
                <a16:creationId xmlns:a16="http://schemas.microsoft.com/office/drawing/2014/main" id="{2A49A230-1F96-4905-99FE-7AD7752B4C00}"/>
              </a:ext>
            </a:extLst>
          </p:cNvPr>
          <p:cNvSpPr/>
          <p:nvPr/>
        </p:nvSpPr>
        <p:spPr>
          <a:xfrm>
            <a:off x="3338945" y="1052223"/>
            <a:ext cx="5805055" cy="4762099"/>
          </a:xfrm>
          <a:prstGeom prst="rect">
            <a:avLst/>
          </a:prstGeom>
          <a:solidFill>
            <a:srgbClr val="8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967026D-7384-4EA8-B20D-FB247920D277}"/>
              </a:ext>
            </a:extLst>
          </p:cNvPr>
          <p:cNvPicPr>
            <a:picLocks noChangeAspect="1"/>
          </p:cNvPicPr>
          <p:nvPr/>
        </p:nvPicPr>
        <p:blipFill>
          <a:blip r:embed="rId5"/>
          <a:stretch>
            <a:fillRect/>
          </a:stretch>
        </p:blipFill>
        <p:spPr>
          <a:xfrm>
            <a:off x="3338944" y="5828925"/>
            <a:ext cx="2772890" cy="1014472"/>
          </a:xfrm>
          <a:prstGeom prst="rect">
            <a:avLst/>
          </a:prstGeom>
        </p:spPr>
      </p:pic>
      <p:sp>
        <p:nvSpPr>
          <p:cNvPr id="14" name="TextBox 13">
            <a:extLst>
              <a:ext uri="{FF2B5EF4-FFF2-40B4-BE49-F238E27FC236}">
                <a16:creationId xmlns:a16="http://schemas.microsoft.com/office/drawing/2014/main" id="{CBA9E199-20F5-41E5-9940-CCC656CC711C}"/>
              </a:ext>
            </a:extLst>
          </p:cNvPr>
          <p:cNvSpPr txBox="1"/>
          <p:nvPr/>
        </p:nvSpPr>
        <p:spPr>
          <a:xfrm>
            <a:off x="9007725" y="1461771"/>
            <a:ext cx="1776744" cy="1200329"/>
          </a:xfrm>
          <a:prstGeom prst="rect">
            <a:avLst/>
          </a:prstGeom>
          <a:noFill/>
          <a:ln>
            <a:noFill/>
          </a:ln>
        </p:spPr>
        <p:txBody>
          <a:bodyPr wrap="square" lIns="91440" tIns="45720" rIns="91440" bIns="45720" rtlCol="0" anchor="t">
            <a:spAutoFit/>
          </a:bodyPr>
          <a:lstStyle/>
          <a:p>
            <a:pPr algn="ctr"/>
            <a:r>
              <a:rPr lang="en-US" sz="2400" b="1">
                <a:solidFill>
                  <a:schemeClr val="bg2"/>
                </a:solidFill>
                <a:effectLst>
                  <a:innerShdw blurRad="63500" dist="50800" dir="18900000">
                    <a:prstClr val="black">
                      <a:alpha val="50000"/>
                    </a:prstClr>
                  </a:innerShdw>
                </a:effectLst>
                <a:latin typeface="Calibri"/>
                <a:cs typeface="Calibri" panose="020F0502020204030204"/>
              </a:rPr>
              <a:t>Economic</a:t>
            </a:r>
            <a:endParaRPr lang="en-US">
              <a:solidFill>
                <a:schemeClr val="bg2"/>
              </a:solidFill>
            </a:endParaRPr>
          </a:p>
          <a:p>
            <a:pPr algn="ctr"/>
            <a:r>
              <a:rPr lang="en-US" sz="2400" b="1">
                <a:solidFill>
                  <a:schemeClr val="bg2"/>
                </a:solidFill>
                <a:effectLst>
                  <a:innerShdw blurRad="63500" dist="50800" dir="18900000">
                    <a:prstClr val="black">
                      <a:alpha val="50000"/>
                    </a:prstClr>
                  </a:innerShdw>
                </a:effectLst>
                <a:latin typeface="Calibri"/>
                <a:cs typeface="Calibri" panose="020F0502020204030204"/>
              </a:rPr>
              <a:t> Effects </a:t>
            </a:r>
            <a:endParaRPr lang="en-US">
              <a:solidFill>
                <a:schemeClr val="bg2"/>
              </a:solidFill>
              <a:cs typeface="Calibri"/>
            </a:endParaRPr>
          </a:p>
          <a:p>
            <a:pPr algn="ctr"/>
            <a:r>
              <a:rPr lang="en-US" sz="2400" b="1">
                <a:solidFill>
                  <a:schemeClr val="bg2"/>
                </a:solidFill>
                <a:effectLst>
                  <a:innerShdw blurRad="63500" dist="50800" dir="18900000">
                    <a:prstClr val="black">
                      <a:alpha val="50000"/>
                    </a:prstClr>
                  </a:innerShdw>
                </a:effectLst>
                <a:latin typeface="Calibri"/>
                <a:cs typeface="Calibri" panose="020F0502020204030204"/>
              </a:rPr>
              <a:t>Continued</a:t>
            </a:r>
            <a:endParaRPr lang="en-US" sz="1200" b="1">
              <a:solidFill>
                <a:schemeClr val="bg2"/>
              </a:solidFill>
              <a:effectLst>
                <a:innerShdw blurRad="63500" dist="50800" dir="18900000">
                  <a:prstClr val="black">
                    <a:alpha val="50000"/>
                  </a:prstClr>
                </a:innerShdw>
              </a:effectLst>
              <a:highlight>
                <a:srgbClr val="FFFF00"/>
              </a:highlight>
              <a:latin typeface="Calibri"/>
              <a:cs typeface="Calibri" panose="020F0502020204030204"/>
            </a:endParaRPr>
          </a:p>
        </p:txBody>
      </p:sp>
      <p:sp>
        <p:nvSpPr>
          <p:cNvPr id="17" name="Action Button: Go Back or Previous 16">
            <a:hlinkClick r:id="" action="ppaction://hlinkshowjump?jump=nextslide"/>
            <a:extLst>
              <a:ext uri="{FF2B5EF4-FFF2-40B4-BE49-F238E27FC236}">
                <a16:creationId xmlns:a16="http://schemas.microsoft.com/office/drawing/2014/main" id="{A424CEC9-C691-4DBD-96CA-F80CAC84D718}"/>
              </a:ext>
            </a:extLst>
          </p:cNvPr>
          <p:cNvSpPr/>
          <p:nvPr/>
        </p:nvSpPr>
        <p:spPr>
          <a:xfrm rot="10800000">
            <a:off x="8732519" y="5401227"/>
            <a:ext cx="332627" cy="31572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9">
            <a:extLst>
              <a:ext uri="{FF2B5EF4-FFF2-40B4-BE49-F238E27FC236}">
                <a16:creationId xmlns:a16="http://schemas.microsoft.com/office/drawing/2014/main" id="{C34FB172-1ABC-9359-EFB6-30E125FB0749}"/>
              </a:ext>
            </a:extLst>
          </p:cNvPr>
          <p:cNvPicPr>
            <a:picLocks noChangeAspect="1"/>
          </p:cNvPicPr>
          <p:nvPr/>
        </p:nvPicPr>
        <p:blipFill>
          <a:blip r:embed="rId6"/>
          <a:stretch>
            <a:fillRect/>
          </a:stretch>
        </p:blipFill>
        <p:spPr>
          <a:xfrm>
            <a:off x="299357" y="896922"/>
            <a:ext cx="2748642" cy="21250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 name="Picture 20">
            <a:extLst>
              <a:ext uri="{FF2B5EF4-FFF2-40B4-BE49-F238E27FC236}">
                <a16:creationId xmlns:a16="http://schemas.microsoft.com/office/drawing/2014/main" id="{6218296A-BD7F-EC3C-1D03-E1A9D2F5E43A}"/>
              </a:ext>
            </a:extLst>
          </p:cNvPr>
          <p:cNvPicPr>
            <a:picLocks noChangeAspect="1"/>
          </p:cNvPicPr>
          <p:nvPr/>
        </p:nvPicPr>
        <p:blipFill>
          <a:blip r:embed="rId7"/>
          <a:stretch>
            <a:fillRect/>
          </a:stretch>
        </p:blipFill>
        <p:spPr>
          <a:xfrm>
            <a:off x="261257" y="4001183"/>
            <a:ext cx="2824842" cy="18873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 name="TextBox 21">
            <a:extLst>
              <a:ext uri="{FF2B5EF4-FFF2-40B4-BE49-F238E27FC236}">
                <a16:creationId xmlns:a16="http://schemas.microsoft.com/office/drawing/2014/main" id="{A6F94476-EF97-49D7-8FEB-4BD941016D6E}"/>
              </a:ext>
            </a:extLst>
          </p:cNvPr>
          <p:cNvSpPr txBox="1"/>
          <p:nvPr/>
        </p:nvSpPr>
        <p:spPr>
          <a:xfrm>
            <a:off x="3347719" y="1357771"/>
            <a:ext cx="5898896" cy="3600986"/>
          </a:xfrm>
          <a:prstGeom prst="rect">
            <a:avLst/>
          </a:prstGeom>
          <a:noFill/>
        </p:spPr>
        <p:txBody>
          <a:bodyPr wrap="square" lIns="91440" tIns="45720" rIns="91440" bIns="45720" rtlCol="0" anchor="t">
            <a:spAutoFit/>
          </a:bodyPr>
          <a:lstStyle/>
          <a:p>
            <a:r>
              <a:rPr lang="en-US" sz="1200">
                <a:solidFill>
                  <a:srgbClr val="ECD8D8"/>
                </a:solidFill>
                <a:effectLst>
                  <a:innerShdw blurRad="63500" dist="50800" dir="18900000">
                    <a:prstClr val="black">
                      <a:alpha val="50000"/>
                    </a:prstClr>
                  </a:innerShdw>
                </a:effectLst>
                <a:latin typeface="Calibri"/>
                <a:cs typeface="Times New Roman"/>
              </a:rPr>
              <a:t>                Many people are strongly concerned that immigrants disadvantage the United States economy. The argument that immigrants are stealing jobs from Americans is often cited and throughout this exhibit there is evidence contrary to that popular belief. In an essay by Rasha Ashraf and Rina Ray, they discuss the real impact of immigrants on the economy rather than making a surface level assumption. They draw conclusions from prior data and studies of immigrants' impact on their host country. In their essay they state, “An incremental increase of $85 million in R&amp;D expenditure is associated with a 37% increase in the number of new skilled immigrants hired relative to other firms that hire skilled immigrants. In other words, hiring of skilled immigrants is correlated with firm-level capital investment in research and innovation.” This analytical evidence shows that there have been signs of economic improvement that likely is an effect of the increased number of skilled-immigrant workers. Most of the research has supported this argument, however there is also research that explores other factors.</a:t>
            </a:r>
            <a:r>
              <a:rPr lang="en-US" sz="1200">
                <a:solidFill>
                  <a:srgbClr val="ECD8D8"/>
                </a:solidFill>
                <a:effectLst>
                  <a:innerShdw blurRad="63500" dist="50800" dir="18900000">
                    <a:prstClr val="black">
                      <a:alpha val="50000"/>
                    </a:prstClr>
                  </a:innerShdw>
                </a:effectLst>
                <a:latin typeface="Calibri"/>
                <a:ea typeface="+mn-lt"/>
                <a:cs typeface="+mn-lt"/>
              </a:rPr>
              <a:t> </a:t>
            </a:r>
            <a:r>
              <a:rPr lang="en-US" sz="1200">
                <a:solidFill>
                  <a:srgbClr val="ECD8D8"/>
                </a:solidFill>
                <a:effectLst>
                  <a:innerShdw blurRad="63500" dist="50800" dir="18900000">
                    <a:prstClr val="black">
                      <a:alpha val="50000"/>
                    </a:prstClr>
                  </a:innerShdw>
                </a:effectLst>
                <a:latin typeface="Calibri"/>
                <a:cs typeface="Times New Roman"/>
              </a:rPr>
              <a:t>The evidence gives context to the second theme by explaining personal effects immigrants experience when trying to maintain a career path. It discusses how the more skills an immigrant has can help prevent difficulties with occupations. This source relates to theme two because it discusses the challenges that immigrants must go through in order to receive a job. The expectations for immigrant workers are slowly going up which is slowly making it more difficult for these immigrants to get a job. </a:t>
            </a:r>
          </a:p>
        </p:txBody>
      </p:sp>
      <p:sp>
        <p:nvSpPr>
          <p:cNvPr id="19" name="Action Button: Go Back or Previous 18">
            <a:hlinkClick r:id="" action="ppaction://hlinkshowjump?jump=previousslide"/>
            <a:extLst>
              <a:ext uri="{FF2B5EF4-FFF2-40B4-BE49-F238E27FC236}">
                <a16:creationId xmlns:a16="http://schemas.microsoft.com/office/drawing/2014/main" id="{DAA61277-8A4A-B3E2-46DB-44A7C2928406}"/>
              </a:ext>
            </a:extLst>
          </p:cNvPr>
          <p:cNvSpPr/>
          <p:nvPr/>
        </p:nvSpPr>
        <p:spPr>
          <a:xfrm>
            <a:off x="8322194" y="5402804"/>
            <a:ext cx="332627" cy="31572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6206619"/>
      </p:ext>
    </p:extLst>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35C8480-3D16-4AF7-82F2-78F927AD1A58}"/>
              </a:ext>
            </a:extLst>
          </p:cNvPr>
          <p:cNvGrpSpPr/>
          <p:nvPr/>
        </p:nvGrpSpPr>
        <p:grpSpPr>
          <a:xfrm flipH="1">
            <a:off x="-3" y="-3"/>
            <a:ext cx="12192003" cy="6858003"/>
            <a:chOff x="0" y="-3"/>
            <a:chExt cx="12192003" cy="6858003"/>
          </a:xfrm>
        </p:grpSpPr>
        <p:sp>
          <p:nvSpPr>
            <p:cNvPr id="9" name="Rectangle 8">
              <a:extLst>
                <a:ext uri="{FF2B5EF4-FFF2-40B4-BE49-F238E27FC236}">
                  <a16:creationId xmlns:a16="http://schemas.microsoft.com/office/drawing/2014/main" id="{10061420-EC32-46F7-A495-A6946D293983}"/>
                </a:ext>
              </a:extLst>
            </p:cNvPr>
            <p:cNvSpPr/>
            <p:nvPr/>
          </p:nvSpPr>
          <p:spPr>
            <a:xfrm>
              <a:off x="0" y="4220308"/>
              <a:ext cx="12192000" cy="2637692"/>
            </a:xfrm>
            <a:prstGeom prst="rect">
              <a:avLst/>
            </a:prstGeom>
            <a:solidFill>
              <a:srgbClr val="88888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36E8F4F-B8D9-4BE3-A0D8-13918CA0396B}"/>
                </a:ext>
              </a:extLst>
            </p:cNvPr>
            <p:cNvSpPr/>
            <p:nvPr/>
          </p:nvSpPr>
          <p:spPr>
            <a:xfrm>
              <a:off x="0" y="0"/>
              <a:ext cx="12192000" cy="124264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C96512DB-106E-4B84-9462-401CEBC76CA9}"/>
                </a:ext>
              </a:extLst>
            </p:cNvPr>
            <p:cNvSpPr/>
            <p:nvPr/>
          </p:nvSpPr>
          <p:spPr>
            <a:xfrm>
              <a:off x="4" y="1"/>
              <a:ext cx="3086398" cy="6733304"/>
            </a:xfrm>
            <a:prstGeom prst="rect">
              <a:avLst/>
            </a:prstGeom>
            <a:solidFill>
              <a:srgbClr val="5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6E4087E-E63C-4C37-9224-B08EC585543B}"/>
                </a:ext>
              </a:extLst>
            </p:cNvPr>
            <p:cNvSpPr/>
            <p:nvPr/>
          </p:nvSpPr>
          <p:spPr>
            <a:xfrm>
              <a:off x="10681858" y="0"/>
              <a:ext cx="1510145" cy="6733309"/>
            </a:xfrm>
            <a:prstGeom prst="rect">
              <a:avLst/>
            </a:prstGeom>
            <a:solidFill>
              <a:srgbClr val="5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rapezoid 5">
              <a:extLst>
                <a:ext uri="{FF2B5EF4-FFF2-40B4-BE49-F238E27FC236}">
                  <a16:creationId xmlns:a16="http://schemas.microsoft.com/office/drawing/2014/main" id="{C6D90E5D-9106-46E2-9C91-4EEC989B217C}"/>
                </a:ext>
              </a:extLst>
            </p:cNvPr>
            <p:cNvSpPr/>
            <p:nvPr/>
          </p:nvSpPr>
          <p:spPr>
            <a:xfrm rot="16200000">
              <a:off x="6546275" y="2597723"/>
              <a:ext cx="6733308" cy="1537855"/>
            </a:xfrm>
            <a:prstGeom prst="trapezoid">
              <a:avLst/>
            </a:prstGeom>
            <a:solidFill>
              <a:srgbClr val="A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A49A230-1F96-4905-99FE-7AD7752B4C00}"/>
                </a:ext>
              </a:extLst>
            </p:cNvPr>
            <p:cNvSpPr/>
            <p:nvPr/>
          </p:nvSpPr>
          <p:spPr>
            <a:xfrm>
              <a:off x="3086412" y="387926"/>
              <a:ext cx="6057595" cy="5969726"/>
            </a:xfrm>
            <a:prstGeom prst="rect">
              <a:avLst/>
            </a:prstGeom>
            <a:solidFill>
              <a:srgbClr val="8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8" name="Picture 15" descr="Chart, line chart&#10;&#10;Description automatically generated">
            <a:extLst>
              <a:ext uri="{FF2B5EF4-FFF2-40B4-BE49-F238E27FC236}">
                <a16:creationId xmlns:a16="http://schemas.microsoft.com/office/drawing/2014/main" id="{5A666555-5F6C-28D0-6DBD-C23778F66509}"/>
              </a:ext>
            </a:extLst>
          </p:cNvPr>
          <p:cNvPicPr>
            <a:picLocks noChangeAspect="1"/>
          </p:cNvPicPr>
          <p:nvPr/>
        </p:nvPicPr>
        <p:blipFill>
          <a:blip r:embed="rId3"/>
          <a:stretch>
            <a:fillRect/>
          </a:stretch>
        </p:blipFill>
        <p:spPr>
          <a:xfrm>
            <a:off x="3170308" y="500348"/>
            <a:ext cx="5812973" cy="2690019"/>
          </a:xfrm>
          <a:prstGeom prst="rect">
            <a:avLst/>
          </a:prstGeom>
        </p:spPr>
      </p:pic>
      <p:pic>
        <p:nvPicPr>
          <p:cNvPr id="20" name="Picture 17" descr="Chart, bar chart&#10;&#10;Description automatically generated">
            <a:extLst>
              <a:ext uri="{FF2B5EF4-FFF2-40B4-BE49-F238E27FC236}">
                <a16:creationId xmlns:a16="http://schemas.microsoft.com/office/drawing/2014/main" id="{C887938A-A201-3D24-209D-27F4104B6A79}"/>
              </a:ext>
            </a:extLst>
          </p:cNvPr>
          <p:cNvPicPr>
            <a:picLocks noChangeAspect="1"/>
          </p:cNvPicPr>
          <p:nvPr/>
        </p:nvPicPr>
        <p:blipFill>
          <a:blip r:embed="rId4"/>
          <a:stretch>
            <a:fillRect/>
          </a:stretch>
        </p:blipFill>
        <p:spPr>
          <a:xfrm>
            <a:off x="3166542" y="3316901"/>
            <a:ext cx="5807527" cy="2876080"/>
          </a:xfrm>
          <a:prstGeom prst="rect">
            <a:avLst/>
          </a:prstGeom>
        </p:spPr>
      </p:pic>
      <p:sp>
        <p:nvSpPr>
          <p:cNvPr id="11" name="Trapezoid 10">
            <a:extLst>
              <a:ext uri="{FF2B5EF4-FFF2-40B4-BE49-F238E27FC236}">
                <a16:creationId xmlns:a16="http://schemas.microsoft.com/office/drawing/2014/main" id="{9B6ACB90-7F80-211B-6F83-F7B74321B098}"/>
              </a:ext>
            </a:extLst>
          </p:cNvPr>
          <p:cNvSpPr/>
          <p:nvPr/>
        </p:nvSpPr>
        <p:spPr>
          <a:xfrm>
            <a:off x="6293457" y="6358066"/>
            <a:ext cx="2813622" cy="504806"/>
          </a:xfrm>
          <a:custGeom>
            <a:avLst/>
            <a:gdLst>
              <a:gd name="connsiteX0" fmla="*/ 0 w 2903571"/>
              <a:gd name="connsiteY0" fmla="*/ 488075 h 488075"/>
              <a:gd name="connsiteX1" fmla="*/ 122019 w 2903571"/>
              <a:gd name="connsiteY1" fmla="*/ 0 h 488075"/>
              <a:gd name="connsiteX2" fmla="*/ 2781552 w 2903571"/>
              <a:gd name="connsiteY2" fmla="*/ 0 h 488075"/>
              <a:gd name="connsiteX3" fmla="*/ 2903571 w 2903571"/>
              <a:gd name="connsiteY3" fmla="*/ 488075 h 488075"/>
              <a:gd name="connsiteX4" fmla="*/ 0 w 2903571"/>
              <a:gd name="connsiteY4" fmla="*/ 488075 h 488075"/>
              <a:gd name="connsiteX0" fmla="*/ 0 w 2903571"/>
              <a:gd name="connsiteY0" fmla="*/ 488075 h 488075"/>
              <a:gd name="connsiteX1" fmla="*/ 122019 w 2903571"/>
              <a:gd name="connsiteY1" fmla="*/ 0 h 488075"/>
              <a:gd name="connsiteX2" fmla="*/ 2871004 w 2903571"/>
              <a:gd name="connsiteY2" fmla="*/ 9939 h 488075"/>
              <a:gd name="connsiteX3" fmla="*/ 2903571 w 2903571"/>
              <a:gd name="connsiteY3" fmla="*/ 488075 h 488075"/>
              <a:gd name="connsiteX4" fmla="*/ 0 w 2903571"/>
              <a:gd name="connsiteY4" fmla="*/ 488075 h 488075"/>
              <a:gd name="connsiteX0" fmla="*/ 0 w 2893632"/>
              <a:gd name="connsiteY0" fmla="*/ 488075 h 488075"/>
              <a:gd name="connsiteX1" fmla="*/ 122019 w 2893632"/>
              <a:gd name="connsiteY1" fmla="*/ 0 h 488075"/>
              <a:gd name="connsiteX2" fmla="*/ 2871004 w 2893632"/>
              <a:gd name="connsiteY2" fmla="*/ 9939 h 488075"/>
              <a:gd name="connsiteX3" fmla="*/ 2893632 w 2893632"/>
              <a:gd name="connsiteY3" fmla="*/ 478136 h 488075"/>
              <a:gd name="connsiteX4" fmla="*/ 0 w 2893632"/>
              <a:gd name="connsiteY4" fmla="*/ 488075 h 488075"/>
              <a:gd name="connsiteX0" fmla="*/ 0 w 2900821"/>
              <a:gd name="connsiteY0" fmla="*/ 488075 h 488075"/>
              <a:gd name="connsiteX1" fmla="*/ 122019 w 2900821"/>
              <a:gd name="connsiteY1" fmla="*/ 0 h 488075"/>
              <a:gd name="connsiteX2" fmla="*/ 2900821 w 2900821"/>
              <a:gd name="connsiteY2" fmla="*/ 9939 h 488075"/>
              <a:gd name="connsiteX3" fmla="*/ 2893632 w 2900821"/>
              <a:gd name="connsiteY3" fmla="*/ 478136 h 488075"/>
              <a:gd name="connsiteX4" fmla="*/ 0 w 2900821"/>
              <a:gd name="connsiteY4" fmla="*/ 488075 h 488075"/>
              <a:gd name="connsiteX0" fmla="*/ 0 w 2893632"/>
              <a:gd name="connsiteY0" fmla="*/ 488075 h 488075"/>
              <a:gd name="connsiteX1" fmla="*/ 122019 w 2893632"/>
              <a:gd name="connsiteY1" fmla="*/ 0 h 488075"/>
              <a:gd name="connsiteX2" fmla="*/ 2893201 w 2893632"/>
              <a:gd name="connsiteY2" fmla="*/ 15654 h 488075"/>
              <a:gd name="connsiteX3" fmla="*/ 2893632 w 2893632"/>
              <a:gd name="connsiteY3" fmla="*/ 478136 h 488075"/>
              <a:gd name="connsiteX4" fmla="*/ 0 w 2893632"/>
              <a:gd name="connsiteY4" fmla="*/ 488075 h 488075"/>
              <a:gd name="connsiteX0" fmla="*/ 0 w 2904632"/>
              <a:gd name="connsiteY0" fmla="*/ 488075 h 488075"/>
              <a:gd name="connsiteX1" fmla="*/ 122019 w 2904632"/>
              <a:gd name="connsiteY1" fmla="*/ 0 h 488075"/>
              <a:gd name="connsiteX2" fmla="*/ 2904631 w 2904632"/>
              <a:gd name="connsiteY2" fmla="*/ 414 h 488075"/>
              <a:gd name="connsiteX3" fmla="*/ 2893632 w 2904632"/>
              <a:gd name="connsiteY3" fmla="*/ 478136 h 488075"/>
              <a:gd name="connsiteX4" fmla="*/ 0 w 2904632"/>
              <a:gd name="connsiteY4" fmla="*/ 488075 h 488075"/>
              <a:gd name="connsiteX0" fmla="*/ 0 w 2905062"/>
              <a:gd name="connsiteY0" fmla="*/ 488075 h 506711"/>
              <a:gd name="connsiteX1" fmla="*/ 122019 w 2905062"/>
              <a:gd name="connsiteY1" fmla="*/ 0 h 506711"/>
              <a:gd name="connsiteX2" fmla="*/ 2904631 w 2905062"/>
              <a:gd name="connsiteY2" fmla="*/ 414 h 506711"/>
              <a:gd name="connsiteX3" fmla="*/ 2905062 w 2905062"/>
              <a:gd name="connsiteY3" fmla="*/ 506711 h 506711"/>
              <a:gd name="connsiteX4" fmla="*/ 0 w 2905062"/>
              <a:gd name="connsiteY4" fmla="*/ 488075 h 506711"/>
              <a:gd name="connsiteX0" fmla="*/ 0 w 2813622"/>
              <a:gd name="connsiteY0" fmla="*/ 505220 h 506711"/>
              <a:gd name="connsiteX1" fmla="*/ 30579 w 2813622"/>
              <a:gd name="connsiteY1" fmla="*/ 0 h 506711"/>
              <a:gd name="connsiteX2" fmla="*/ 2813191 w 2813622"/>
              <a:gd name="connsiteY2" fmla="*/ 414 h 506711"/>
              <a:gd name="connsiteX3" fmla="*/ 2813622 w 2813622"/>
              <a:gd name="connsiteY3" fmla="*/ 506711 h 506711"/>
              <a:gd name="connsiteX4" fmla="*/ 0 w 2813622"/>
              <a:gd name="connsiteY4" fmla="*/ 505220 h 506711"/>
              <a:gd name="connsiteX0" fmla="*/ 0 w 2813622"/>
              <a:gd name="connsiteY0" fmla="*/ 504806 h 506297"/>
              <a:gd name="connsiteX1" fmla="*/ 91539 w 2813622"/>
              <a:gd name="connsiteY1" fmla="*/ 1491 h 506297"/>
              <a:gd name="connsiteX2" fmla="*/ 2813191 w 2813622"/>
              <a:gd name="connsiteY2" fmla="*/ 0 h 506297"/>
              <a:gd name="connsiteX3" fmla="*/ 2813622 w 2813622"/>
              <a:gd name="connsiteY3" fmla="*/ 506297 h 506297"/>
              <a:gd name="connsiteX4" fmla="*/ 0 w 2813622"/>
              <a:gd name="connsiteY4" fmla="*/ 504806 h 506297"/>
              <a:gd name="connsiteX0" fmla="*/ 0 w 2813622"/>
              <a:gd name="connsiteY0" fmla="*/ 504806 h 504806"/>
              <a:gd name="connsiteX1" fmla="*/ 91539 w 2813622"/>
              <a:gd name="connsiteY1" fmla="*/ 1491 h 504806"/>
              <a:gd name="connsiteX2" fmla="*/ 2813191 w 2813622"/>
              <a:gd name="connsiteY2" fmla="*/ 0 h 504806"/>
              <a:gd name="connsiteX3" fmla="*/ 2813622 w 2813622"/>
              <a:gd name="connsiteY3" fmla="*/ 374852 h 504806"/>
              <a:gd name="connsiteX4" fmla="*/ 0 w 2813622"/>
              <a:gd name="connsiteY4" fmla="*/ 504806 h 504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3622" h="504806">
                <a:moveTo>
                  <a:pt x="0" y="504806"/>
                </a:moveTo>
                <a:lnTo>
                  <a:pt x="91539" y="1491"/>
                </a:lnTo>
                <a:lnTo>
                  <a:pt x="2813191" y="0"/>
                </a:lnTo>
                <a:cubicBezTo>
                  <a:pt x="2813335" y="154161"/>
                  <a:pt x="2813478" y="220691"/>
                  <a:pt x="2813622" y="374852"/>
                </a:cubicBezTo>
                <a:lnTo>
                  <a:pt x="0" y="504806"/>
                </a:lnTo>
                <a:close/>
              </a:path>
            </a:pathLst>
          </a:custGeom>
          <a:gradFill flip="none" rotWithShape="1">
            <a:gsLst>
              <a:gs pos="100000">
                <a:srgbClr val="CFCFCF"/>
              </a:gs>
              <a:gs pos="87000">
                <a:srgbClr val="ACACAC"/>
              </a:gs>
              <a:gs pos="0">
                <a:srgbClr val="88888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D43CB928-AD18-2846-9B5E-A3651220CBBC}"/>
              </a:ext>
            </a:extLst>
          </p:cNvPr>
          <p:cNvSpPr txBox="1"/>
          <p:nvPr/>
        </p:nvSpPr>
        <p:spPr>
          <a:xfrm>
            <a:off x="9310247" y="45935"/>
            <a:ext cx="2743200" cy="3046988"/>
          </a:xfrm>
          <a:prstGeom prst="rect">
            <a:avLst/>
          </a:prstGeom>
          <a:noFill/>
          <a:ln w="12700">
            <a:noFill/>
            <a:prstDash val="sysDot"/>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solidFill>
                  <a:schemeClr val="bg2"/>
                </a:solidFill>
              </a:rPr>
              <a:t>The top graph pictured explains a timeline of the immigrant population in the United States.  As shown, 14.8% of the United States was populated with foreign-born people. Then, rates collectively declined in the early 1900's for about sixty years. These decreased percentages changed after the passing of the Immigration and Nationality Act of 1965. Quite immediately after this, the foreign-born population rates began increasing, hitting 13.8% in 2018. Within the last four years, America's immigration rate has come extremely close to reaching the same population percentage as 1890. </a:t>
            </a:r>
            <a:endParaRPr lang="en-US" sz="1200">
              <a:solidFill>
                <a:schemeClr val="bg2"/>
              </a:solidFill>
              <a:cs typeface="Calibri"/>
            </a:endParaRPr>
          </a:p>
        </p:txBody>
      </p:sp>
      <p:sp>
        <p:nvSpPr>
          <p:cNvPr id="22" name="TextBox 21">
            <a:extLst>
              <a:ext uri="{FF2B5EF4-FFF2-40B4-BE49-F238E27FC236}">
                <a16:creationId xmlns:a16="http://schemas.microsoft.com/office/drawing/2014/main" id="{6274E343-E53E-F0C8-4FBD-BB1D1C7D6198}"/>
              </a:ext>
            </a:extLst>
          </p:cNvPr>
          <p:cNvSpPr txBox="1"/>
          <p:nvPr/>
        </p:nvSpPr>
        <p:spPr>
          <a:xfrm>
            <a:off x="9310247" y="3462255"/>
            <a:ext cx="2743200" cy="3046988"/>
          </a:xfrm>
          <a:prstGeom prst="rect">
            <a:avLst/>
          </a:prstGeom>
          <a:noFill/>
          <a:ln w="12700">
            <a:noFill/>
            <a:prstDash val="sysDot"/>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solidFill>
                  <a:schemeClr val="bg1">
                    <a:lumMod val="95000"/>
                  </a:schemeClr>
                </a:solidFill>
                <a:cs typeface="Calibri"/>
              </a:rPr>
              <a:t>Moving on to the bottom graph is a bar graph that provides a comparison of occupations between foreign and native-born workers. Given the 2019 annual averages, the category of management, professional, and related jobs has the most workers for both native and foreign-born. Viewing the provided information, it is shown that there are more foreign-born workers than native-born workers within "Service", "Natural Resources, construction, and maintenance," and "Production, transportation, and material moving." Given this chart, it can be concluded that immigrants aid in most job types.</a:t>
            </a:r>
          </a:p>
        </p:txBody>
      </p:sp>
      <p:sp>
        <p:nvSpPr>
          <p:cNvPr id="23" name="TextBox 22">
            <a:extLst>
              <a:ext uri="{FF2B5EF4-FFF2-40B4-BE49-F238E27FC236}">
                <a16:creationId xmlns:a16="http://schemas.microsoft.com/office/drawing/2014/main" id="{F57E5130-98B4-796C-09EB-15401508E47B}"/>
              </a:ext>
            </a:extLst>
          </p:cNvPr>
          <p:cNvSpPr txBox="1"/>
          <p:nvPr/>
        </p:nvSpPr>
        <p:spPr>
          <a:xfrm>
            <a:off x="1376008" y="1290110"/>
            <a:ext cx="1806125"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b="1">
                <a:solidFill>
                  <a:schemeClr val="bg1"/>
                </a:solidFill>
              </a:rPr>
              <a:t>A </a:t>
            </a:r>
          </a:p>
          <a:p>
            <a:pPr algn="ctr"/>
            <a:r>
              <a:rPr lang="en-US" sz="2000" b="1">
                <a:solidFill>
                  <a:schemeClr val="bg1"/>
                </a:solidFill>
              </a:rPr>
              <a:t>STATISTICAL COMPARISON OF IMMIGRANT LABOR </a:t>
            </a:r>
          </a:p>
          <a:p>
            <a:pPr algn="ctr"/>
            <a:r>
              <a:rPr lang="en-US" sz="2000" b="1">
                <a:solidFill>
                  <a:schemeClr val="bg1"/>
                </a:solidFill>
              </a:rPr>
              <a:t>AND</a:t>
            </a:r>
            <a:endParaRPr lang="en-US" sz="2000" b="1">
              <a:solidFill>
                <a:schemeClr val="bg1"/>
              </a:solidFill>
              <a:cs typeface="Calibri"/>
            </a:endParaRPr>
          </a:p>
          <a:p>
            <a:pPr algn="ctr"/>
            <a:r>
              <a:rPr lang="en-US" sz="2000" b="1">
                <a:solidFill>
                  <a:schemeClr val="bg1"/>
                </a:solidFill>
              </a:rPr>
              <a:t>AMERICA’S ECONOMY</a:t>
            </a:r>
            <a:endParaRPr lang="en-US" sz="2000" b="1">
              <a:solidFill>
                <a:schemeClr val="bg1"/>
              </a:solidFill>
              <a:cs typeface="Calibri"/>
            </a:endParaRPr>
          </a:p>
        </p:txBody>
      </p:sp>
      <p:sp>
        <p:nvSpPr>
          <p:cNvPr id="25" name="TextBox 24">
            <a:extLst>
              <a:ext uri="{FF2B5EF4-FFF2-40B4-BE49-F238E27FC236}">
                <a16:creationId xmlns:a16="http://schemas.microsoft.com/office/drawing/2014/main" id="{BDE05331-C859-3AC7-2C99-4A6BBD0B67AA}"/>
              </a:ext>
            </a:extLst>
          </p:cNvPr>
          <p:cNvSpPr txBox="1"/>
          <p:nvPr/>
        </p:nvSpPr>
        <p:spPr>
          <a:xfrm>
            <a:off x="-36928" y="4785694"/>
            <a:ext cx="1510146" cy="19082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900">
                <a:solidFill>
                  <a:schemeClr val="bg2">
                    <a:lumMod val="90000"/>
                  </a:schemeClr>
                </a:solidFill>
                <a:latin typeface="Arial"/>
                <a:cs typeface="Arial"/>
              </a:rPr>
              <a:t>Bureau of Labor Statistics, U.S. Department of Labor, </a:t>
            </a:r>
            <a:r>
              <a:rPr lang="en-US" sz="900" i="1">
                <a:solidFill>
                  <a:schemeClr val="bg2">
                    <a:lumMod val="90000"/>
                  </a:schemeClr>
                </a:solidFill>
                <a:latin typeface="Arial"/>
                <a:cs typeface="Arial"/>
              </a:rPr>
              <a:t>The Economics Daily</a:t>
            </a:r>
            <a:r>
              <a:rPr lang="en-US" sz="900">
                <a:solidFill>
                  <a:schemeClr val="bg2">
                    <a:lumMod val="90000"/>
                  </a:schemeClr>
                </a:solidFill>
                <a:latin typeface="Arial"/>
                <a:cs typeface="Arial"/>
              </a:rPr>
              <a:t>, Foreign-born workers made up 17.4 percent of labor force in 2019 at </a:t>
            </a:r>
            <a:r>
              <a:rPr lang="en-US" sz="900">
                <a:solidFill>
                  <a:schemeClr val="bg2">
                    <a:lumMod val="90000"/>
                  </a:schemeClr>
                </a:solidFill>
                <a:latin typeface="Arial"/>
                <a:cs typeface="Arial"/>
                <a:hlinkClick r:id="rId5">
                  <a:extLst>
                    <a:ext uri="{A12FA001-AC4F-418D-AE19-62706E023703}">
                      <ahyp:hlinkClr xmlns:ahyp="http://schemas.microsoft.com/office/drawing/2018/hyperlinkcolor" val="tx"/>
                    </a:ext>
                  </a:extLst>
                </a:hlinkClick>
              </a:rPr>
              <a:t>https://www.bls.gov/opub/ted/2020/foreign-born-workers-made-up-17-point-4-percent-of-labor-force-in-2019.htm</a:t>
            </a:r>
            <a:endParaRPr lang="en-US" sz="900">
              <a:solidFill>
                <a:schemeClr val="bg2">
                  <a:lumMod val="90000"/>
                </a:schemeClr>
              </a:solidFill>
              <a:ea typeface="+mn-lt"/>
              <a:cs typeface="+mn-lt"/>
            </a:endParaRPr>
          </a:p>
          <a:p>
            <a:pPr algn="l"/>
            <a:endParaRPr lang="en-US" sz="1000">
              <a:cs typeface="Calibri"/>
            </a:endParaRPr>
          </a:p>
        </p:txBody>
      </p:sp>
      <p:sp>
        <p:nvSpPr>
          <p:cNvPr id="26" name="TextBox 25">
            <a:extLst>
              <a:ext uri="{FF2B5EF4-FFF2-40B4-BE49-F238E27FC236}">
                <a16:creationId xmlns:a16="http://schemas.microsoft.com/office/drawing/2014/main" id="{91A56135-3C09-D93C-6883-C85189974990}"/>
              </a:ext>
            </a:extLst>
          </p:cNvPr>
          <p:cNvSpPr txBox="1"/>
          <p:nvPr/>
        </p:nvSpPr>
        <p:spPr>
          <a:xfrm>
            <a:off x="49318" y="3605940"/>
            <a:ext cx="1411502"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hlinkClick r:id="rId6"/>
              </a:rPr>
              <a:t>https://www.pewresearch.org/fact-tank/2020/08/20/key-findings-about-u-s-immigrants/</a:t>
            </a:r>
            <a:r>
              <a:rPr lang="en-US" sz="1200"/>
              <a:t> </a:t>
            </a:r>
          </a:p>
        </p:txBody>
      </p:sp>
      <p:pic>
        <p:nvPicPr>
          <p:cNvPr id="27" name="Picture 26">
            <a:hlinkClick r:id="" action="ppaction://hlinkshowjump?jump=firstslide"/>
            <a:extLst>
              <a:ext uri="{FF2B5EF4-FFF2-40B4-BE49-F238E27FC236}">
                <a16:creationId xmlns:a16="http://schemas.microsoft.com/office/drawing/2014/main" id="{810BBE54-C616-5DF1-2557-6CA709777582}"/>
              </a:ext>
            </a:extLst>
          </p:cNvPr>
          <p:cNvPicPr>
            <a:picLocks noChangeAspect="1"/>
          </p:cNvPicPr>
          <p:nvPr/>
        </p:nvPicPr>
        <p:blipFill>
          <a:blip r:embed="rId7"/>
          <a:stretch>
            <a:fillRect/>
          </a:stretch>
        </p:blipFill>
        <p:spPr>
          <a:xfrm>
            <a:off x="1942969" y="6090504"/>
            <a:ext cx="360122" cy="315723"/>
          </a:xfrm>
          <a:prstGeom prst="rect">
            <a:avLst/>
          </a:prstGeom>
          <a:solidFill>
            <a:srgbClr val="888888"/>
          </a:solidFill>
        </p:spPr>
      </p:pic>
      <p:sp>
        <p:nvSpPr>
          <p:cNvPr id="28" name="Action Button: Go Back or Previous 27">
            <a:hlinkClick r:id="" action="ppaction://hlinkshowjump?jump=previousslide"/>
            <a:extLst>
              <a:ext uri="{FF2B5EF4-FFF2-40B4-BE49-F238E27FC236}">
                <a16:creationId xmlns:a16="http://schemas.microsoft.com/office/drawing/2014/main" id="{2F94AAE7-79A3-66C5-C6F7-A52FA3D333F9}"/>
              </a:ext>
            </a:extLst>
          </p:cNvPr>
          <p:cNvSpPr/>
          <p:nvPr/>
        </p:nvSpPr>
        <p:spPr>
          <a:xfrm>
            <a:off x="1546996" y="6090504"/>
            <a:ext cx="332627" cy="31572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26609447"/>
      </p:ext>
    </p:extLst>
  </p:cSld>
  <p:clrMapOvr>
    <a:masterClrMapping/>
  </p:clrMapOvr>
  <p:extLst>
    <p:ext uri="{6950BFC3-D8DA-4A85-94F7-54DA5524770B}">
      <p188:commentRel xmlns:p188="http://schemas.microsoft.com/office/powerpoint/2018/8/main" r:id="rId2"/>
    </p:ext>
  </p:extLs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47000" b="-47000"/>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D36CB23-C9D4-498D-A3B6-E37DBECF699B}"/>
              </a:ext>
            </a:extLst>
          </p:cNvPr>
          <p:cNvSpPr/>
          <p:nvPr/>
        </p:nvSpPr>
        <p:spPr>
          <a:xfrm>
            <a:off x="0" y="0"/>
            <a:ext cx="12192000" cy="163483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7C83213-75E8-4D73-BD9C-EF7EC85BD751}"/>
              </a:ext>
            </a:extLst>
          </p:cNvPr>
          <p:cNvSpPr/>
          <p:nvPr/>
        </p:nvSpPr>
        <p:spPr>
          <a:xfrm>
            <a:off x="0" y="5624947"/>
            <a:ext cx="9850581" cy="1219201"/>
          </a:xfrm>
          <a:prstGeom prst="rect">
            <a:avLst/>
          </a:prstGeom>
          <a:solidFill>
            <a:srgbClr val="88888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C7E3A7F7-E868-497A-9447-93AE701F9B38}"/>
              </a:ext>
            </a:extLst>
          </p:cNvPr>
          <p:cNvSpPr/>
          <p:nvPr/>
        </p:nvSpPr>
        <p:spPr>
          <a:xfrm>
            <a:off x="-6852" y="457198"/>
            <a:ext cx="6996544" cy="5943601"/>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apezoid 4">
            <a:extLst>
              <a:ext uri="{FF2B5EF4-FFF2-40B4-BE49-F238E27FC236}">
                <a16:creationId xmlns:a16="http://schemas.microsoft.com/office/drawing/2014/main" id="{92EE68A5-C445-4AEB-9AE1-E1F0F5F2B747}"/>
              </a:ext>
            </a:extLst>
          </p:cNvPr>
          <p:cNvSpPr/>
          <p:nvPr/>
        </p:nvSpPr>
        <p:spPr>
          <a:xfrm rot="16200000">
            <a:off x="4468163" y="2518411"/>
            <a:ext cx="6865624" cy="1828803"/>
          </a:xfrm>
          <a:prstGeom prst="trapezoid">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E362AD2-B3B6-40B5-B474-BA5DDA85780E}"/>
              </a:ext>
            </a:extLst>
          </p:cNvPr>
          <p:cNvSpPr/>
          <p:nvPr/>
        </p:nvSpPr>
        <p:spPr>
          <a:xfrm>
            <a:off x="8820362" y="-2299"/>
            <a:ext cx="3366652" cy="6857999"/>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lgn="ctr">
              <a:buFont typeface="Arial" panose="020B0604020202020204" pitchFamily="34" charset="0"/>
              <a:buChar char="•"/>
            </a:pPr>
            <a:endParaRPr lang="en-US">
              <a:cs typeface="Calibri" panose="020F0502020204030204"/>
            </a:endParaRPr>
          </a:p>
        </p:txBody>
      </p:sp>
      <p:sp>
        <p:nvSpPr>
          <p:cNvPr id="14" name="TextBox 13">
            <a:extLst>
              <a:ext uri="{FF2B5EF4-FFF2-40B4-BE49-F238E27FC236}">
                <a16:creationId xmlns:a16="http://schemas.microsoft.com/office/drawing/2014/main" id="{1DA6205F-2B48-4F4C-86F4-B0EAF29CF322}"/>
              </a:ext>
            </a:extLst>
          </p:cNvPr>
          <p:cNvSpPr txBox="1"/>
          <p:nvPr/>
        </p:nvSpPr>
        <p:spPr>
          <a:xfrm>
            <a:off x="646175" y="680729"/>
            <a:ext cx="5644896" cy="954107"/>
          </a:xfrm>
          <a:prstGeom prst="rect">
            <a:avLst/>
          </a:prstGeom>
          <a:noFill/>
          <a:scene3d>
            <a:camera prst="orthographicFront"/>
            <a:lightRig rig="threePt" dir="t"/>
          </a:scene3d>
          <a:sp3d>
            <a:bevelT w="793750" h="781050"/>
          </a:sp3d>
        </p:spPr>
        <p:txBody>
          <a:bodyPr wrap="square" lIns="91440" tIns="45720" rIns="91440" bIns="45720" rtlCol="0" anchor="t">
            <a:spAutoFit/>
          </a:bodyPr>
          <a:lstStyle/>
          <a:p>
            <a:pPr algn="ctr"/>
            <a:r>
              <a:rPr lang="en-US" sz="2800">
                <a:solidFill>
                  <a:schemeClr val="bg1"/>
                </a:solidFill>
                <a:effectLst>
                  <a:innerShdw blurRad="63500" dist="50800" dir="18900000">
                    <a:prstClr val="black">
                      <a:alpha val="50000"/>
                    </a:prstClr>
                  </a:innerShdw>
                </a:effectLst>
              </a:rPr>
              <a:t>Effects of Labor in the US on Individual Immigrants</a:t>
            </a:r>
            <a:endParaRPr lang="en-US" sz="1200">
              <a:solidFill>
                <a:schemeClr val="bg1"/>
              </a:solidFill>
              <a:effectLst>
                <a:innerShdw blurRad="63500" dist="50800" dir="18900000">
                  <a:prstClr val="black">
                    <a:alpha val="50000"/>
                  </a:prstClr>
                </a:innerShdw>
              </a:effectLst>
            </a:endParaRPr>
          </a:p>
        </p:txBody>
      </p:sp>
      <p:sp>
        <p:nvSpPr>
          <p:cNvPr id="2" name="TextBox 1">
            <a:extLst>
              <a:ext uri="{FF2B5EF4-FFF2-40B4-BE49-F238E27FC236}">
                <a16:creationId xmlns:a16="http://schemas.microsoft.com/office/drawing/2014/main" id="{D23DA916-4D13-47AE-8AA5-BFAA04B2C431}"/>
              </a:ext>
            </a:extLst>
          </p:cNvPr>
          <p:cNvSpPr txBox="1"/>
          <p:nvPr/>
        </p:nvSpPr>
        <p:spPr>
          <a:xfrm>
            <a:off x="64561" y="1653495"/>
            <a:ext cx="6808125" cy="3970318"/>
          </a:xfrm>
          <a:prstGeom prst="rect">
            <a:avLst/>
          </a:prstGeom>
          <a:noFill/>
        </p:spPr>
        <p:txBody>
          <a:bodyPr wrap="square" lIns="91440" tIns="45720" rIns="91440" bIns="45720" rtlCol="0" anchor="t">
            <a:spAutoFit/>
          </a:bodyPr>
          <a:lstStyle/>
          <a:p>
            <a:pPr algn="just">
              <a:defRPr/>
            </a:pPr>
            <a:r>
              <a:rPr lang="en-US" sz="1400">
                <a:solidFill>
                  <a:schemeClr val="bg1"/>
                </a:solidFill>
                <a:latin typeface="Calibri" panose="020F0502020204030204"/>
                <a:cs typeface="Calibri"/>
              </a:rPr>
              <a:t>     Covid-19 arose many  immigration </a:t>
            </a:r>
            <a:r>
              <a:rPr lang="en-US" sz="1400">
                <a:solidFill>
                  <a:schemeClr val="bg2"/>
                </a:solidFill>
                <a:ea typeface="+mn-lt"/>
                <a:cs typeface="+mn-lt"/>
              </a:rPr>
              <a:t>policy issues with public welfare programs and workers' rights.</a:t>
            </a:r>
            <a:r>
              <a:rPr lang="en-US" sz="1400">
                <a:solidFill>
                  <a:schemeClr val="bg1"/>
                </a:solidFill>
                <a:latin typeface="Calibri" panose="020F0502020204030204"/>
                <a:cs typeface="Calibri"/>
              </a:rPr>
              <a:t> This</a:t>
            </a:r>
            <a:r>
              <a:rPr kumimoji="0" lang="en-US" sz="1400" b="0" i="0" u="none" strike="noStrike" kern="1200" cap="none" spc="0" normalizeH="0" baseline="0" noProof="0">
                <a:ln>
                  <a:noFill/>
                </a:ln>
                <a:solidFill>
                  <a:schemeClr val="bg1"/>
                </a:solidFill>
                <a:effectLst/>
                <a:uLnTx/>
                <a:uFillTx/>
                <a:latin typeface="Calibri" panose="020F0502020204030204"/>
                <a:ea typeface="+mn-ea"/>
                <a:cs typeface="Calibri"/>
              </a:rPr>
              <a:t> pattern addresses inequalities  between foreign and native workers as it develops possible  solutions for  these same issues. Since the COVID-19 pandemic the US and many other parts of the world have seen overwhelming job shortages. This lack of work has contributed to supply chain issues and in turn higher prices for virtually all products  across all industries.  While this job shortage  may be seen as an  opportunity for a great  migration of immigrant workers, other factors regarding safety of workers and the clarity of their  legal rights seem to be  interfering.</a:t>
            </a:r>
            <a:endParaRPr lang="en-US">
              <a:solidFill>
                <a:schemeClr val="bg1"/>
              </a:solidFill>
              <a:cs typeface="Calibri" panose="020F0502020204030204"/>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400">
              <a:solidFill>
                <a:schemeClr val="bg1"/>
              </a:solidFill>
              <a:latin typeface="Calibri" panose="020F0502020204030204"/>
              <a:cs typeface="Calibri"/>
            </a:endParaRPr>
          </a:p>
          <a:p>
            <a:pPr algn="just">
              <a:defRPr/>
            </a:pPr>
            <a:r>
              <a:rPr lang="en-US" sz="1400">
                <a:solidFill>
                  <a:schemeClr val="bg1"/>
                </a:solidFill>
                <a:cs typeface="Calibri"/>
              </a:rPr>
              <a:t>     As for the workers who stayed through the pandemic, “immigrants continued to work in high-risk-exposure environments while simultaneously having less access to health care and economic relief and facing discrimination” (Đoàn, Lan N., et al.). These workers that, due to circumstance, worked through the crisis were abused and unheard by the very government that they were benefiting in a time of desperate need. This discrepancy looks bad on the US as a prospective foreign worker and can ultimately be bad for the US. As far as workers' individual safety there is a huge difference between that of undocumented and legal workers. Whether it be from underreporting or lack of safety and oversight there is an unsettling difference in the overall treatment and regard for workers safety. </a:t>
            </a:r>
            <a:endParaRPr lang="en-US" sz="1400" b="0" i="0" u="none" strike="noStrike" kern="1200" cap="none" spc="0" normalizeH="0" baseline="0" noProof="0">
              <a:ln>
                <a:noFill/>
              </a:ln>
              <a:solidFill>
                <a:schemeClr val="bg1"/>
              </a:solidFill>
              <a:effectLst/>
              <a:uLnTx/>
              <a:uFillTx/>
              <a:latin typeface="Calibri" panose="020F0502020204030204"/>
              <a:ea typeface="+mn-lt"/>
              <a:cs typeface="Calibri" panose="020F0502020204030204"/>
            </a:endParaRPr>
          </a:p>
        </p:txBody>
      </p:sp>
      <p:pic>
        <p:nvPicPr>
          <p:cNvPr id="12" name="Picture 11">
            <a:hlinkClick r:id="" action="ppaction://hlinkshowjump?jump=firstslide"/>
            <a:extLst>
              <a:ext uri="{FF2B5EF4-FFF2-40B4-BE49-F238E27FC236}">
                <a16:creationId xmlns:a16="http://schemas.microsoft.com/office/drawing/2014/main" id="{C6D60EB5-85AA-21CB-43B1-5C96EFB94398}"/>
              </a:ext>
            </a:extLst>
          </p:cNvPr>
          <p:cNvPicPr>
            <a:picLocks noChangeAspect="1"/>
          </p:cNvPicPr>
          <p:nvPr/>
        </p:nvPicPr>
        <p:blipFill>
          <a:blip r:embed="rId7"/>
          <a:stretch>
            <a:fillRect/>
          </a:stretch>
        </p:blipFill>
        <p:spPr>
          <a:xfrm>
            <a:off x="7201772" y="4244188"/>
            <a:ext cx="492946" cy="427576"/>
          </a:xfrm>
          <a:prstGeom prst="rect">
            <a:avLst/>
          </a:prstGeom>
          <a:solidFill>
            <a:srgbClr val="888888"/>
          </a:solidFill>
        </p:spPr>
      </p:pic>
      <p:sp>
        <p:nvSpPr>
          <p:cNvPr id="13" name="Action Button: Go Back or Previous 12">
            <a:hlinkClick r:id="" action="ppaction://hlinkshowjump?jump=nextslide"/>
            <a:extLst>
              <a:ext uri="{FF2B5EF4-FFF2-40B4-BE49-F238E27FC236}">
                <a16:creationId xmlns:a16="http://schemas.microsoft.com/office/drawing/2014/main" id="{5A2C6C15-13AA-18CA-0B1E-D1053CC004DE}"/>
              </a:ext>
            </a:extLst>
          </p:cNvPr>
          <p:cNvSpPr/>
          <p:nvPr/>
        </p:nvSpPr>
        <p:spPr>
          <a:xfrm rot="10800000">
            <a:off x="8006307" y="4244188"/>
            <a:ext cx="472443" cy="42757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B5D5A58-54D8-2D88-8E90-000CB31435A3}"/>
              </a:ext>
            </a:extLst>
          </p:cNvPr>
          <p:cNvSpPr txBox="1"/>
          <p:nvPr/>
        </p:nvSpPr>
        <p:spPr>
          <a:xfrm>
            <a:off x="7167336" y="713945"/>
            <a:ext cx="195137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bg1"/>
                </a:solidFill>
                <a:cs typeface="Calibri"/>
              </a:rPr>
              <a:t>Listen to Audio Recording:</a:t>
            </a:r>
          </a:p>
        </p:txBody>
      </p:sp>
      <p:pic>
        <p:nvPicPr>
          <p:cNvPr id="9" name="Picture 9">
            <a:extLst>
              <a:ext uri="{FF2B5EF4-FFF2-40B4-BE49-F238E27FC236}">
                <a16:creationId xmlns:a16="http://schemas.microsoft.com/office/drawing/2014/main" id="{2D3230A4-218E-2233-53DB-E93AB6B23A9F}"/>
              </a:ext>
            </a:extLst>
          </p:cNvPr>
          <p:cNvPicPr>
            <a:picLocks noChangeAspect="1"/>
          </p:cNvPicPr>
          <p:nvPr/>
        </p:nvPicPr>
        <p:blipFill rotWithShape="1">
          <a:blip r:embed="rId8"/>
          <a:srcRect l="25965" t="15555" r="13333" b="1111"/>
          <a:stretch/>
        </p:blipFill>
        <p:spPr>
          <a:xfrm>
            <a:off x="9421012" y="3799855"/>
            <a:ext cx="2387157" cy="22329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10">
            <a:extLst>
              <a:ext uri="{FF2B5EF4-FFF2-40B4-BE49-F238E27FC236}">
                <a16:creationId xmlns:a16="http://schemas.microsoft.com/office/drawing/2014/main" id="{F32597B5-CEBC-C583-2C62-843CD61589ED}"/>
              </a:ext>
            </a:extLst>
          </p:cNvPr>
          <p:cNvPicPr preferRelativeResize="0">
            <a:picLocks/>
          </p:cNvPicPr>
          <p:nvPr/>
        </p:nvPicPr>
        <p:blipFill rotWithShape="1">
          <a:blip r:embed="rId9"/>
          <a:srcRect l="5614" r="35439" b="-588"/>
          <a:stretch/>
        </p:blipFill>
        <p:spPr>
          <a:xfrm>
            <a:off x="9421012" y="294333"/>
            <a:ext cx="2387157" cy="26451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extBox 10">
            <a:extLst>
              <a:ext uri="{FF2B5EF4-FFF2-40B4-BE49-F238E27FC236}">
                <a16:creationId xmlns:a16="http://schemas.microsoft.com/office/drawing/2014/main" id="{29876BB8-45D1-680B-FEFC-E7479FD32446}"/>
              </a:ext>
            </a:extLst>
          </p:cNvPr>
          <p:cNvSpPr txBox="1"/>
          <p:nvPr/>
        </p:nvSpPr>
        <p:spPr>
          <a:xfrm>
            <a:off x="9585407" y="3016579"/>
            <a:ext cx="2058366"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hlinkClick r:id="rId10"/>
              </a:rPr>
              <a:t>https://www.yesmagazine.org/wp-content/uploads/2020/07/1.-immigrant-farm-workers.jpg</a:t>
            </a:r>
            <a:r>
              <a:rPr lang="en-US" sz="1000"/>
              <a:t> </a:t>
            </a:r>
          </a:p>
        </p:txBody>
      </p:sp>
      <p:sp>
        <p:nvSpPr>
          <p:cNvPr id="16" name="TextBox 15">
            <a:extLst>
              <a:ext uri="{FF2B5EF4-FFF2-40B4-BE49-F238E27FC236}">
                <a16:creationId xmlns:a16="http://schemas.microsoft.com/office/drawing/2014/main" id="{97AE8064-1004-754C-3520-1EF139F7A5D8}"/>
              </a:ext>
            </a:extLst>
          </p:cNvPr>
          <p:cNvSpPr txBox="1"/>
          <p:nvPr/>
        </p:nvSpPr>
        <p:spPr>
          <a:xfrm>
            <a:off x="9585407" y="6184537"/>
            <a:ext cx="1691834"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a:hlinkClick r:id="rId11"/>
              </a:rPr>
              <a:t>https://gdb.rferl.org/7D1B42A0-7A3B-4B80-B026-653E89469E73_w1023_r1_s.jpg</a:t>
            </a:r>
            <a:r>
              <a:rPr lang="en-US" sz="900"/>
              <a:t> </a:t>
            </a:r>
          </a:p>
        </p:txBody>
      </p:sp>
      <p:pic>
        <p:nvPicPr>
          <p:cNvPr id="20" name="Recorded Sound">
            <a:hlinkClick r:id="" action="ppaction://media"/>
            <a:extLst>
              <a:ext uri="{FF2B5EF4-FFF2-40B4-BE49-F238E27FC236}">
                <a16:creationId xmlns:a16="http://schemas.microsoft.com/office/drawing/2014/main" id="{CCE476D9-901C-B923-6F39-7BF8E99E4537}"/>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7239032" y="1869151"/>
            <a:ext cx="1322644" cy="1322644"/>
          </a:xfrm>
          <a:prstGeom prst="rect">
            <a:avLst/>
          </a:prstGeom>
        </p:spPr>
      </p:pic>
    </p:spTree>
    <p:extLst>
      <p:ext uri="{BB962C8B-B14F-4D97-AF65-F5344CB8AC3E}">
        <p14:creationId xmlns:p14="http://schemas.microsoft.com/office/powerpoint/2010/main" val="349133798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9929" fill="hold"/>
                                        <p:tgtEl>
                                          <p:spTgt spid="20"/>
                                        </p:tgtEl>
                                      </p:cBhvr>
                                    </p:cmd>
                                  </p:childTnLst>
                                </p:cTn>
                              </p:par>
                            </p:childTnLst>
                          </p:cTn>
                        </p:par>
                      </p:childTnLst>
                    </p:cTn>
                  </p:par>
                </p:childTnLst>
              </p:cTn>
              <p:nextCondLst>
                <p:cond evt="onClick" delay="0">
                  <p:tgtEl>
                    <p:spTgt spid="20"/>
                  </p:tgtEl>
                </p:cond>
              </p:nextCondLst>
            </p:seq>
            <p:audio>
              <p:cMediaNode vol="80000">
                <p:cTn id="7" fill="hold" display="0">
                  <p:stCondLst>
                    <p:cond delay="indefinite"/>
                  </p:stCondLst>
                  <p:endCondLst>
                    <p:cond evt="onStopAudio" delay="0">
                      <p:tgtEl>
                        <p:sldTgt/>
                      </p:tgtEl>
                    </p:cond>
                  </p:endCondLst>
                </p:cTn>
                <p:tgtEl>
                  <p:spTgt spid="20"/>
                </p:tgtEl>
              </p:cMediaNode>
            </p:audio>
          </p:childTnLst>
        </p:cTn>
      </p:par>
    </p:tnLst>
  </p:timing>
  <p:extLst>
    <p:ext uri="{6950BFC3-D8DA-4A85-94F7-54DA5524770B}">
      <p188:commentRel xmlns:p188="http://schemas.microsoft.com/office/powerpoint/2018/8/main" r:id="rId5"/>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0061420-EC32-46F7-A495-A6946D293983}"/>
              </a:ext>
            </a:extLst>
          </p:cNvPr>
          <p:cNvSpPr/>
          <p:nvPr/>
        </p:nvSpPr>
        <p:spPr>
          <a:xfrm>
            <a:off x="0" y="4220308"/>
            <a:ext cx="12192000" cy="2637692"/>
          </a:xfrm>
          <a:prstGeom prst="rect">
            <a:avLst/>
          </a:prstGeom>
          <a:solidFill>
            <a:srgbClr val="88888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36E8F4F-B8D9-4BE3-A0D8-13918CA0396B}"/>
              </a:ext>
            </a:extLst>
          </p:cNvPr>
          <p:cNvSpPr/>
          <p:nvPr/>
        </p:nvSpPr>
        <p:spPr>
          <a:xfrm>
            <a:off x="0" y="0"/>
            <a:ext cx="12192000" cy="124264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C96512DB-106E-4B84-9462-401CEBC76CA9}"/>
              </a:ext>
            </a:extLst>
          </p:cNvPr>
          <p:cNvSpPr/>
          <p:nvPr/>
        </p:nvSpPr>
        <p:spPr>
          <a:xfrm>
            <a:off x="0" y="692727"/>
            <a:ext cx="3338945" cy="5500255"/>
          </a:xfrm>
          <a:prstGeom prst="rect">
            <a:avLst/>
          </a:prstGeom>
          <a:solidFill>
            <a:srgbClr val="5C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l"/>
            <a:endParaRPr lang="en-US" b="0" i="0">
              <a:solidFill>
                <a:srgbClr val="000000"/>
              </a:solidFill>
              <a:effectLst/>
              <a:latin typeface="Calibri" panose="020F0502020204030204" pitchFamily="34" charset="0"/>
            </a:endParaRPr>
          </a:p>
        </p:txBody>
      </p:sp>
      <p:sp>
        <p:nvSpPr>
          <p:cNvPr id="5" name="Rectangle 4">
            <a:extLst>
              <a:ext uri="{FF2B5EF4-FFF2-40B4-BE49-F238E27FC236}">
                <a16:creationId xmlns:a16="http://schemas.microsoft.com/office/drawing/2014/main" id="{06E4087E-E63C-4C37-9224-B08EC585543B}"/>
              </a:ext>
            </a:extLst>
          </p:cNvPr>
          <p:cNvSpPr/>
          <p:nvPr/>
        </p:nvSpPr>
        <p:spPr>
          <a:xfrm>
            <a:off x="10681855" y="665017"/>
            <a:ext cx="1510145" cy="5527966"/>
          </a:xfrm>
          <a:prstGeom prst="rect">
            <a:avLst/>
          </a:prstGeom>
          <a:solidFill>
            <a:srgbClr val="5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rapezoid 5">
            <a:extLst>
              <a:ext uri="{FF2B5EF4-FFF2-40B4-BE49-F238E27FC236}">
                <a16:creationId xmlns:a16="http://schemas.microsoft.com/office/drawing/2014/main" id="{C6D90E5D-9106-46E2-9C91-4EEC989B217C}"/>
              </a:ext>
            </a:extLst>
          </p:cNvPr>
          <p:cNvSpPr/>
          <p:nvPr/>
        </p:nvSpPr>
        <p:spPr>
          <a:xfrm rot="16200000">
            <a:off x="7148946" y="2660071"/>
            <a:ext cx="5527964" cy="1537855"/>
          </a:xfrm>
          <a:prstGeom prst="trapezoid">
            <a:avLst/>
          </a:prstGeom>
          <a:solidFill>
            <a:srgbClr val="A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A49A230-1F96-4905-99FE-7AD7752B4C00}"/>
              </a:ext>
            </a:extLst>
          </p:cNvPr>
          <p:cNvSpPr/>
          <p:nvPr/>
        </p:nvSpPr>
        <p:spPr>
          <a:xfrm>
            <a:off x="3338945" y="1052223"/>
            <a:ext cx="5805055" cy="4762099"/>
          </a:xfrm>
          <a:prstGeom prst="rect">
            <a:avLst/>
          </a:prstGeom>
          <a:solidFill>
            <a:srgbClr val="8A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7967026D-7384-4EA8-B20D-FB247920D277}"/>
              </a:ext>
            </a:extLst>
          </p:cNvPr>
          <p:cNvPicPr>
            <a:picLocks noChangeAspect="1"/>
          </p:cNvPicPr>
          <p:nvPr/>
        </p:nvPicPr>
        <p:blipFill>
          <a:blip r:embed="rId13"/>
          <a:stretch>
            <a:fillRect/>
          </a:stretch>
        </p:blipFill>
        <p:spPr>
          <a:xfrm>
            <a:off x="3338944" y="5828925"/>
            <a:ext cx="2772890" cy="1014472"/>
          </a:xfrm>
          <a:prstGeom prst="rect">
            <a:avLst/>
          </a:prstGeom>
        </p:spPr>
      </p:pic>
      <p:sp>
        <p:nvSpPr>
          <p:cNvPr id="3" name="TextBox 2">
            <a:extLst>
              <a:ext uri="{FF2B5EF4-FFF2-40B4-BE49-F238E27FC236}">
                <a16:creationId xmlns:a16="http://schemas.microsoft.com/office/drawing/2014/main" id="{711F3BCA-05D0-4239-9F37-067A0DC3F3F8}"/>
              </a:ext>
            </a:extLst>
          </p:cNvPr>
          <p:cNvSpPr txBox="1"/>
          <p:nvPr/>
        </p:nvSpPr>
        <p:spPr>
          <a:xfrm>
            <a:off x="3625970" y="2141010"/>
            <a:ext cx="5394036" cy="3193182"/>
          </a:xfrm>
          <a:prstGeom prst="rect">
            <a:avLst/>
          </a:prstGeom>
          <a:noFill/>
        </p:spPr>
        <p:txBody>
          <a:bodyPr wrap="square" lIns="91440" tIns="45720" rIns="91440" bIns="45720" rtlCol="0" anchor="t">
            <a:spAutoFit/>
          </a:bodyPr>
          <a:lstStyle/>
          <a:p>
            <a:r>
              <a:rPr lang="en-US" sz="1300" dirty="0">
                <a:solidFill>
                  <a:srgbClr val="ECD8D8"/>
                </a:solidFill>
              </a:rPr>
              <a:t>If immigration reform can happen, meaning slow but increased integration of immigrants, the benefits would heavily outweigh the negative consequences. As far as the economy, there would be less overall unemployment and understaffing, as well as a more stimulated economy. For the immigrants themselves: fair pay, hours, working conditions and fitting benefits; the right to social security; and the ability to live without fear in a country founded on freedom. Working class citizens should not be concerned about this reformation. They will still be protected under current employee labor laws and the fear of job loss can be quenched by the fact that COVID left the US with an overwhelming job surplus. With these implications addressed it should be clear that reformation of the immigration system and the rights they have as workers, will benefit everyone involved.</a:t>
            </a:r>
          </a:p>
          <a:p>
            <a:endParaRPr lang="en-US" sz="1300">
              <a:solidFill>
                <a:srgbClr val="ECD8D8"/>
              </a:solidFill>
            </a:endParaRPr>
          </a:p>
          <a:p>
            <a:pPr>
              <a:lnSpc>
                <a:spcPct val="150000"/>
              </a:lnSpc>
            </a:pPr>
            <a:endParaRPr lang="en-US" sz="1300" dirty="0">
              <a:solidFill>
                <a:srgbClr val="ECD8D8"/>
              </a:solidFill>
              <a:cs typeface="Calibri"/>
            </a:endParaRPr>
          </a:p>
          <a:p>
            <a:endParaRPr lang="en-US" sz="1300">
              <a:solidFill>
                <a:srgbClr val="ECD8D8"/>
              </a:solidFill>
            </a:endParaRPr>
          </a:p>
        </p:txBody>
      </p:sp>
      <p:sp>
        <p:nvSpPr>
          <p:cNvPr id="12" name="TextBox 11">
            <a:extLst>
              <a:ext uri="{FF2B5EF4-FFF2-40B4-BE49-F238E27FC236}">
                <a16:creationId xmlns:a16="http://schemas.microsoft.com/office/drawing/2014/main" id="{D0D1825E-632B-4F72-9B6F-0DB742316AB0}"/>
              </a:ext>
            </a:extLst>
          </p:cNvPr>
          <p:cNvSpPr txBox="1"/>
          <p:nvPr/>
        </p:nvSpPr>
        <p:spPr>
          <a:xfrm>
            <a:off x="3994188" y="1360636"/>
            <a:ext cx="4661034" cy="461665"/>
          </a:xfrm>
          <a:prstGeom prst="rect">
            <a:avLst/>
          </a:prstGeom>
          <a:noFill/>
        </p:spPr>
        <p:txBody>
          <a:bodyPr wrap="square" rtlCol="0">
            <a:spAutoFit/>
          </a:bodyPr>
          <a:lstStyle/>
          <a:p>
            <a:r>
              <a:rPr lang="en-US" sz="2400">
                <a:solidFill>
                  <a:srgbClr val="ECD8D8"/>
                </a:solidFill>
              </a:rPr>
              <a:t>Addressing Implications of Reform</a:t>
            </a:r>
          </a:p>
        </p:txBody>
      </p:sp>
      <p:sp>
        <p:nvSpPr>
          <p:cNvPr id="14" name="Action Button: Go Back or Previous 13">
            <a:hlinkClick r:id="" action="ppaction://hlinkshowjump?jump=previousslide"/>
            <a:extLst>
              <a:ext uri="{FF2B5EF4-FFF2-40B4-BE49-F238E27FC236}">
                <a16:creationId xmlns:a16="http://schemas.microsoft.com/office/drawing/2014/main" id="{3EFCAA7D-E78E-BFD3-8D57-79041D5E5C7F}"/>
              </a:ext>
            </a:extLst>
          </p:cNvPr>
          <p:cNvSpPr/>
          <p:nvPr/>
        </p:nvSpPr>
        <p:spPr>
          <a:xfrm>
            <a:off x="11270614" y="5747822"/>
            <a:ext cx="332627" cy="31572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ction Button: Go Back or Previous 14">
            <a:hlinkClick r:id="" action="ppaction://hlinkshowjump?jump=nextslide"/>
            <a:extLst>
              <a:ext uri="{FF2B5EF4-FFF2-40B4-BE49-F238E27FC236}">
                <a16:creationId xmlns:a16="http://schemas.microsoft.com/office/drawing/2014/main" id="{6581DE15-BAA1-C5B9-88DF-B98B34D48A82}"/>
              </a:ext>
            </a:extLst>
          </p:cNvPr>
          <p:cNvSpPr/>
          <p:nvPr/>
        </p:nvSpPr>
        <p:spPr>
          <a:xfrm rot="10800000">
            <a:off x="11693060" y="5747823"/>
            <a:ext cx="332627" cy="31572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descr="See the source image">
            <a:extLst>
              <a:ext uri="{FF2B5EF4-FFF2-40B4-BE49-F238E27FC236}">
                <a16:creationId xmlns:a16="http://schemas.microsoft.com/office/drawing/2014/main" id="{9BA45643-1055-5EED-2B01-6FAE111F0C9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4459" y="1792910"/>
            <a:ext cx="3051635" cy="2736655"/>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B3710C15-1A44-0789-1C96-D32168233507}"/>
              </a:ext>
            </a:extLst>
          </p:cNvPr>
          <p:cNvSpPr txBox="1"/>
          <p:nvPr/>
        </p:nvSpPr>
        <p:spPr>
          <a:xfrm>
            <a:off x="58221" y="4876806"/>
            <a:ext cx="3210777" cy="1231106"/>
          </a:xfrm>
          <a:prstGeom prst="rect">
            <a:avLst/>
          </a:prstGeom>
          <a:noFill/>
        </p:spPr>
        <p:txBody>
          <a:bodyPr wrap="square" lIns="91440" tIns="45720" rIns="91440" bIns="45720" anchor="t">
            <a:spAutoFit/>
          </a:bodyPr>
          <a:lstStyle/>
          <a:p>
            <a:pPr marL="457200" indent="-457200"/>
            <a:r>
              <a:rPr lang="en-US" sz="1400" b="0" i="1" dirty="0">
                <a:solidFill>
                  <a:schemeClr val="bg2"/>
                </a:solidFill>
                <a:effectLst/>
                <a:latin typeface="Calibri"/>
                <a:cs typeface="Calibri"/>
              </a:rPr>
              <a:t>Caminofinancial.com</a:t>
            </a:r>
            <a:r>
              <a:rPr lang="en-US" sz="1400" b="0" i="0" dirty="0">
                <a:solidFill>
                  <a:schemeClr val="bg2"/>
                </a:solidFill>
                <a:effectLst/>
                <a:latin typeface="Calibri"/>
                <a:cs typeface="Calibri"/>
              </a:rPr>
              <a:t>, 2022, img.caminofinancial.com/wp-content/uploads/2019/08/24090757/Immigration-reform.jpg.</a:t>
            </a:r>
            <a:endParaRPr lang="en-US" sz="1400" b="0" i="0" dirty="0">
              <a:solidFill>
                <a:schemeClr val="bg2"/>
              </a:solidFill>
              <a:effectLst/>
              <a:latin typeface="Calibri" panose="020F0502020204030204" pitchFamily="34" charset="0"/>
            </a:endParaRPr>
          </a:p>
          <a:p>
            <a:pPr algn="l"/>
            <a:r>
              <a:rPr lang="en-US" b="0" i="0" dirty="0">
                <a:solidFill>
                  <a:srgbClr val="000000"/>
                </a:solidFill>
                <a:effectLst/>
                <a:latin typeface="Calibri"/>
                <a:cs typeface="Calibri"/>
              </a:rPr>
              <a:t>‌</a:t>
            </a:r>
          </a:p>
        </p:txBody>
      </p:sp>
      <p:pic>
        <p:nvPicPr>
          <p:cNvPr id="2" name="Unemployment &amp; Competition">
            <a:hlinkClick r:id="" action="ppaction://media"/>
            <a:extLst>
              <a:ext uri="{FF2B5EF4-FFF2-40B4-BE49-F238E27FC236}">
                <a16:creationId xmlns:a16="http://schemas.microsoft.com/office/drawing/2014/main" id="{D66AA47A-35F7-9DE9-5CBC-41383B7C3978}"/>
              </a:ext>
            </a:extLst>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10188301" y="1863758"/>
            <a:ext cx="279994" cy="279994"/>
          </a:xfrm>
          <a:prstGeom prst="rect">
            <a:avLst/>
          </a:prstGeom>
        </p:spPr>
      </p:pic>
      <p:pic>
        <p:nvPicPr>
          <p:cNvPr id="13" name="Stimulated Economy">
            <a:hlinkClick r:id="" action="ppaction://media"/>
            <a:extLst>
              <a:ext uri="{FF2B5EF4-FFF2-40B4-BE49-F238E27FC236}">
                <a16:creationId xmlns:a16="http://schemas.microsoft.com/office/drawing/2014/main" id="{7A7E70F7-5F15-1CBE-3FB3-1F3FCC358E5E}"/>
              </a:ext>
            </a:extLst>
          </p:cNvPr>
          <p:cNvPicPr>
            <a:picLocks noChangeAspect="1"/>
          </p:cNvPicPr>
          <p:nvPr>
            <a:audioFile r:link="rId4"/>
            <p:extLst>
              <p:ext uri="{DAA4B4D4-6D71-4841-9C94-3DE7FCFB9230}">
                <p14:media xmlns:p14="http://schemas.microsoft.com/office/powerpoint/2010/main" r:embed="rId3"/>
              </p:ext>
            </p:extLst>
          </p:nvPr>
        </p:nvPicPr>
        <p:blipFill>
          <a:blip r:embed="rId15"/>
          <a:stretch>
            <a:fillRect/>
          </a:stretch>
        </p:blipFill>
        <p:spPr>
          <a:xfrm>
            <a:off x="9991004" y="2423743"/>
            <a:ext cx="279994" cy="279994"/>
          </a:xfrm>
          <a:prstGeom prst="rect">
            <a:avLst/>
          </a:prstGeom>
        </p:spPr>
      </p:pic>
      <p:pic>
        <p:nvPicPr>
          <p:cNvPr id="16" name="Supply Chain">
            <a:hlinkClick r:id="" action="ppaction://media"/>
            <a:extLst>
              <a:ext uri="{FF2B5EF4-FFF2-40B4-BE49-F238E27FC236}">
                <a16:creationId xmlns:a16="http://schemas.microsoft.com/office/drawing/2014/main" id="{CCDDA1C8-7845-57FB-4DF8-EC51CB842876}"/>
              </a:ext>
            </a:extLst>
          </p:cNvPr>
          <p:cNvPicPr>
            <a:picLocks noChangeAspect="1"/>
          </p:cNvPicPr>
          <p:nvPr>
            <a:audioFile r:link="rId6"/>
            <p:extLst>
              <p:ext uri="{DAA4B4D4-6D71-4841-9C94-3DE7FCFB9230}">
                <p14:media xmlns:p14="http://schemas.microsoft.com/office/powerpoint/2010/main" r:embed="rId5"/>
              </p:ext>
            </p:extLst>
          </p:nvPr>
        </p:nvPicPr>
        <p:blipFill>
          <a:blip r:embed="rId15"/>
          <a:stretch>
            <a:fillRect/>
          </a:stretch>
        </p:blipFill>
        <p:spPr>
          <a:xfrm>
            <a:off x="9748416" y="3025730"/>
            <a:ext cx="280222" cy="280222"/>
          </a:xfrm>
          <a:prstGeom prst="rect">
            <a:avLst/>
          </a:prstGeom>
        </p:spPr>
      </p:pic>
      <p:pic>
        <p:nvPicPr>
          <p:cNvPr id="17" name="Labor Rights">
            <a:hlinkClick r:id="" action="ppaction://media"/>
            <a:extLst>
              <a:ext uri="{FF2B5EF4-FFF2-40B4-BE49-F238E27FC236}">
                <a16:creationId xmlns:a16="http://schemas.microsoft.com/office/drawing/2014/main" id="{C667E976-B22B-4E85-F120-0FEA653FA6E2}"/>
              </a:ext>
            </a:extLst>
          </p:cNvPr>
          <p:cNvPicPr>
            <a:picLocks noChangeAspect="1"/>
          </p:cNvPicPr>
          <p:nvPr>
            <a:audioFile r:link="rId8"/>
            <p:extLst>
              <p:ext uri="{DAA4B4D4-6D71-4841-9C94-3DE7FCFB9230}">
                <p14:media xmlns:p14="http://schemas.microsoft.com/office/powerpoint/2010/main" r:embed="rId7"/>
              </p:ext>
            </p:extLst>
          </p:nvPr>
        </p:nvPicPr>
        <p:blipFill>
          <a:blip r:embed="rId15"/>
          <a:stretch>
            <a:fillRect/>
          </a:stretch>
        </p:blipFill>
        <p:spPr>
          <a:xfrm>
            <a:off x="10110642" y="3771741"/>
            <a:ext cx="279994" cy="279994"/>
          </a:xfrm>
          <a:prstGeom prst="rect">
            <a:avLst/>
          </a:prstGeom>
        </p:spPr>
      </p:pic>
      <p:pic>
        <p:nvPicPr>
          <p:cNvPr id="20" name="Social Security &amp; Welfare">
            <a:hlinkClick r:id="" action="ppaction://media"/>
            <a:extLst>
              <a:ext uri="{FF2B5EF4-FFF2-40B4-BE49-F238E27FC236}">
                <a16:creationId xmlns:a16="http://schemas.microsoft.com/office/drawing/2014/main" id="{CA037BC8-F3E1-4AB6-57CF-A5250759CD50}"/>
              </a:ext>
            </a:extLst>
          </p:cNvPr>
          <p:cNvPicPr>
            <a:picLocks noChangeAspect="1"/>
          </p:cNvPicPr>
          <p:nvPr>
            <a:audioFile r:link="rId10"/>
            <p:extLst>
              <p:ext uri="{DAA4B4D4-6D71-4841-9C94-3DE7FCFB9230}">
                <p14:media xmlns:p14="http://schemas.microsoft.com/office/powerpoint/2010/main" r:embed="rId9"/>
              </p:ext>
            </p:extLst>
          </p:nvPr>
        </p:nvPicPr>
        <p:blipFill>
          <a:blip r:embed="rId15"/>
          <a:stretch>
            <a:fillRect/>
          </a:stretch>
        </p:blipFill>
        <p:spPr>
          <a:xfrm>
            <a:off x="9915298" y="4531506"/>
            <a:ext cx="279994" cy="279994"/>
          </a:xfrm>
          <a:prstGeom prst="rect">
            <a:avLst/>
          </a:prstGeom>
        </p:spPr>
      </p:pic>
      <p:grpSp>
        <p:nvGrpSpPr>
          <p:cNvPr id="24" name="Group 23">
            <a:extLst>
              <a:ext uri="{FF2B5EF4-FFF2-40B4-BE49-F238E27FC236}">
                <a16:creationId xmlns:a16="http://schemas.microsoft.com/office/drawing/2014/main" id="{F7F4E412-131B-173A-D333-117AF6B8B7E5}"/>
              </a:ext>
            </a:extLst>
          </p:cNvPr>
          <p:cNvGrpSpPr/>
          <p:nvPr/>
        </p:nvGrpSpPr>
        <p:grpSpPr>
          <a:xfrm>
            <a:off x="8506855" y="6552477"/>
            <a:ext cx="3768274" cy="276999"/>
            <a:chOff x="8506855" y="6552477"/>
            <a:chExt cx="3768274" cy="276999"/>
          </a:xfrm>
        </p:grpSpPr>
        <p:sp>
          <p:nvSpPr>
            <p:cNvPr id="21" name="TextBox 20">
              <a:extLst>
                <a:ext uri="{FF2B5EF4-FFF2-40B4-BE49-F238E27FC236}">
                  <a16:creationId xmlns:a16="http://schemas.microsoft.com/office/drawing/2014/main" id="{8F8AEFA2-B3C7-5B50-DDFC-EA982EB7D844}"/>
                </a:ext>
              </a:extLst>
            </p:cNvPr>
            <p:cNvSpPr txBox="1"/>
            <p:nvPr/>
          </p:nvSpPr>
          <p:spPr>
            <a:xfrm>
              <a:off x="8506855" y="6552477"/>
              <a:ext cx="3768274" cy="276999"/>
            </a:xfrm>
            <a:prstGeom prst="rect">
              <a:avLst/>
            </a:prstGeom>
            <a:noFill/>
          </p:spPr>
          <p:txBody>
            <a:bodyPr wrap="square" rtlCol="0">
              <a:spAutoFit/>
            </a:bodyPr>
            <a:lstStyle/>
            <a:p>
              <a:r>
                <a:rPr lang="en-US" sz="1200"/>
                <a:t>Click         to hear about each of the possible implications</a:t>
              </a:r>
            </a:p>
          </p:txBody>
        </p:sp>
        <p:pic>
          <p:nvPicPr>
            <p:cNvPr id="22" name="Picture 21">
              <a:extLst>
                <a:ext uri="{FF2B5EF4-FFF2-40B4-BE49-F238E27FC236}">
                  <a16:creationId xmlns:a16="http://schemas.microsoft.com/office/drawing/2014/main" id="{6C33101C-06AE-28EE-95F8-EB00CEC5C952}"/>
                </a:ext>
              </a:extLst>
            </p:cNvPr>
            <p:cNvPicPr>
              <a:picLocks noChangeAspect="1"/>
            </p:cNvPicPr>
            <p:nvPr/>
          </p:nvPicPr>
          <p:blipFill>
            <a:blip r:embed="rId16"/>
            <a:stretch>
              <a:fillRect/>
            </a:stretch>
          </p:blipFill>
          <p:spPr>
            <a:xfrm>
              <a:off x="8921277" y="6570973"/>
              <a:ext cx="235950" cy="241192"/>
            </a:xfrm>
            <a:prstGeom prst="rect">
              <a:avLst/>
            </a:prstGeom>
          </p:spPr>
        </p:pic>
      </p:grpSp>
      <p:sp>
        <p:nvSpPr>
          <p:cNvPr id="19" name="TextBox 18">
            <a:extLst>
              <a:ext uri="{FF2B5EF4-FFF2-40B4-BE49-F238E27FC236}">
                <a16:creationId xmlns:a16="http://schemas.microsoft.com/office/drawing/2014/main" id="{5229D6FD-C3C1-CC7A-351D-82E69AB3418A}"/>
              </a:ext>
            </a:extLst>
          </p:cNvPr>
          <p:cNvSpPr txBox="1"/>
          <p:nvPr/>
        </p:nvSpPr>
        <p:spPr>
          <a:xfrm>
            <a:off x="9142071" y="1589589"/>
            <a:ext cx="1489275" cy="32932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300" dirty="0">
                <a:solidFill>
                  <a:schemeClr val="bg1"/>
                </a:solidFill>
                <a:cs typeface="Calibri"/>
              </a:rPr>
              <a:t>Unemployment &amp; Competition:</a:t>
            </a:r>
          </a:p>
          <a:p>
            <a:endParaRPr lang="en-US" sz="1300" dirty="0">
              <a:solidFill>
                <a:schemeClr val="bg1"/>
              </a:solidFill>
              <a:cs typeface="Calibri"/>
            </a:endParaRPr>
          </a:p>
          <a:p>
            <a:r>
              <a:rPr lang="en-US" sz="1300" dirty="0">
                <a:solidFill>
                  <a:schemeClr val="bg1"/>
                </a:solidFill>
                <a:cs typeface="Calibri"/>
              </a:rPr>
              <a:t>Stimulated Economy:</a:t>
            </a:r>
          </a:p>
          <a:p>
            <a:endParaRPr lang="en-US" sz="1300" dirty="0">
              <a:solidFill>
                <a:schemeClr val="bg1"/>
              </a:solidFill>
              <a:cs typeface="Calibri"/>
            </a:endParaRPr>
          </a:p>
          <a:p>
            <a:r>
              <a:rPr lang="en-US" sz="1300" dirty="0">
                <a:solidFill>
                  <a:schemeClr val="bg1"/>
                </a:solidFill>
                <a:cs typeface="Calibri"/>
              </a:rPr>
              <a:t>Stabilized Supply Chain:</a:t>
            </a:r>
          </a:p>
          <a:p>
            <a:endParaRPr lang="en-US" sz="1300" dirty="0">
              <a:solidFill>
                <a:schemeClr val="bg1"/>
              </a:solidFill>
              <a:cs typeface="Calibri"/>
            </a:endParaRPr>
          </a:p>
          <a:p>
            <a:r>
              <a:rPr lang="en-US" sz="1300" dirty="0">
                <a:solidFill>
                  <a:schemeClr val="bg1"/>
                </a:solidFill>
                <a:cs typeface="Calibri"/>
              </a:rPr>
              <a:t>Fair Pay, Hours &amp; Working Conditions:</a:t>
            </a:r>
          </a:p>
          <a:p>
            <a:endParaRPr lang="en-US" sz="1300" dirty="0">
              <a:solidFill>
                <a:schemeClr val="bg1"/>
              </a:solidFill>
              <a:cs typeface="Calibri"/>
            </a:endParaRPr>
          </a:p>
          <a:p>
            <a:r>
              <a:rPr lang="en-US" sz="1300" dirty="0">
                <a:solidFill>
                  <a:schemeClr val="bg1"/>
                </a:solidFill>
                <a:cs typeface="Calibri"/>
              </a:rPr>
              <a:t>Social Security &amp; Other Public Benefits:</a:t>
            </a:r>
          </a:p>
        </p:txBody>
      </p:sp>
    </p:spTree>
    <p:extLst>
      <p:ext uri="{BB962C8B-B14F-4D97-AF65-F5344CB8AC3E}">
        <p14:creationId xmlns:p14="http://schemas.microsoft.com/office/powerpoint/2010/main" val="171779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800" fill="hold"/>
                                        <p:tgtEl>
                                          <p:spTgt spid="16"/>
                                        </p:tgtEl>
                                      </p:cBhvr>
                                    </p:cmd>
                                  </p:childTnLst>
                                </p:cTn>
                              </p:par>
                            </p:childTnLst>
                          </p:cTn>
                        </p:par>
                      </p:childTnLst>
                    </p:cTn>
                  </p:par>
                </p:childTnLst>
              </p:cTn>
              <p:nextCondLst>
                <p:cond evt="onClick" delay="0">
                  <p:tgtEl>
                    <p:spTgt spid="16"/>
                  </p:tgtEl>
                </p:cond>
              </p:nextCondLst>
            </p:seq>
            <p:audio>
              <p:cMediaNode>
                <p:cTn id="7" fill="remove" display="0">
                  <p:stCondLst>
                    <p:cond delay="indefinite"/>
                  </p:stCondLst>
                  <p:endCondLst>
                    <p:cond evt="onStopAudio" delay="0">
                      <p:tgtEl>
                        <p:sldTgt/>
                      </p:tgtEl>
                    </p:cond>
                  </p:endCondLst>
                </p:cTn>
                <p:tgtEl>
                  <p:spTgt spid="16"/>
                </p:tgtEl>
              </p:cMediaNode>
            </p:audi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2227" fill="hold"/>
                                        <p:tgtEl>
                                          <p:spTgt spid="2"/>
                                        </p:tgtEl>
                                      </p:cBhvr>
                                    </p:cmd>
                                  </p:childTnLst>
                                </p:cTn>
                              </p:par>
                            </p:childTnLst>
                          </p:cTn>
                        </p:par>
                      </p:childTnLst>
                    </p:cTn>
                  </p:par>
                </p:childTnLst>
              </p:cTn>
              <p:nextCondLst>
                <p:cond evt="onClick" delay="0">
                  <p:tgtEl>
                    <p:spTgt spid="2"/>
                  </p:tgtEl>
                </p:cond>
              </p:nextCondLst>
            </p:seq>
            <p:audio>
              <p:cMediaNode vol="80000">
                <p:cTn id="13" fill="remove" display="0">
                  <p:stCondLst>
                    <p:cond delay="indefinite"/>
                  </p:stCondLst>
                  <p:endCondLst>
                    <p:cond evt="onStopAudio" delay="0">
                      <p:tgtEl>
                        <p:sldTgt/>
                      </p:tgtEl>
                    </p:cond>
                  </p:endCondLst>
                </p:cTn>
                <p:tgtEl>
                  <p:spTgt spid="2"/>
                </p:tgtEl>
              </p:cMediaNode>
            </p:audio>
            <p:seq concurrent="1" nextAc="seek">
              <p:cTn id="14" restart="whenNotActive" fill="hold" evtFilter="cancelBubble" nodeType="interactiveSeq">
                <p:stCondLst>
                  <p:cond evt="onClick" delay="0">
                    <p:tgtEl>
                      <p:spTgt spid="20"/>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24619" fill="hold"/>
                                        <p:tgtEl>
                                          <p:spTgt spid="20"/>
                                        </p:tgtEl>
                                      </p:cBhvr>
                                    </p:cmd>
                                  </p:childTnLst>
                                </p:cTn>
                              </p:par>
                            </p:childTnLst>
                          </p:cTn>
                        </p:par>
                      </p:childTnLst>
                    </p:cTn>
                  </p:par>
                </p:childTnLst>
              </p:cTn>
              <p:nextCondLst>
                <p:cond evt="onClick" delay="0">
                  <p:tgtEl>
                    <p:spTgt spid="20"/>
                  </p:tgtEl>
                </p:cond>
              </p:nextCondLst>
            </p:seq>
            <p:audio>
              <p:cMediaNode vol="80000">
                <p:cTn id="19" fill="remove" display="0">
                  <p:stCondLst>
                    <p:cond delay="indefinite"/>
                  </p:stCondLst>
                  <p:endCondLst>
                    <p:cond evt="onStopAudio" delay="0">
                      <p:tgtEl>
                        <p:sldTgt/>
                      </p:tgtEl>
                    </p:cond>
                  </p:endCondLst>
                </p:cTn>
                <p:tgtEl>
                  <p:spTgt spid="20"/>
                </p:tgtEl>
              </p:cMediaNode>
            </p:audio>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28840" fill="hold"/>
                                        <p:tgtEl>
                                          <p:spTgt spid="17"/>
                                        </p:tgtEl>
                                      </p:cBhvr>
                                    </p:cmd>
                                  </p:childTnLst>
                                </p:cTn>
                              </p:par>
                            </p:childTnLst>
                          </p:cTn>
                        </p:par>
                      </p:childTnLst>
                    </p:cTn>
                  </p:par>
                </p:childTnLst>
              </p:cTn>
              <p:nextCondLst>
                <p:cond evt="onClick" delay="0">
                  <p:tgtEl>
                    <p:spTgt spid="17"/>
                  </p:tgtEl>
                </p:cond>
              </p:nextCondLst>
            </p:seq>
            <p:audio>
              <p:cMediaNode vol="80000">
                <p:cTn id="25" fill="remove" display="0">
                  <p:stCondLst>
                    <p:cond delay="indefinite"/>
                  </p:stCondLst>
                  <p:endCondLst>
                    <p:cond evt="onStopAudio" delay="0">
                      <p:tgtEl>
                        <p:sldTgt/>
                      </p:tgtEl>
                    </p:cond>
                  </p:endCondLst>
                </p:cTn>
                <p:tgtEl>
                  <p:spTgt spid="17"/>
                </p:tgtEl>
              </p:cMediaNode>
            </p:audio>
            <p:seq concurrent="1" nextAc="seek">
              <p:cTn id="26" restart="whenNotActive" fill="hold" evtFilter="cancelBubble" nodeType="interactiveSeq">
                <p:stCondLst>
                  <p:cond evt="onClick" delay="0">
                    <p:tgtEl>
                      <p:spTgt spid="13"/>
                    </p:tgtEl>
                  </p:cond>
                </p:stCondLst>
                <p:endSync evt="end" delay="0">
                  <p:rtn val="all"/>
                </p:endSync>
                <p:childTnLst>
                  <p:par>
                    <p:cTn id="27" fill="hold">
                      <p:stCondLst>
                        <p:cond delay="0"/>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38268" fill="hold"/>
                                        <p:tgtEl>
                                          <p:spTgt spid="13"/>
                                        </p:tgtEl>
                                      </p:cBhvr>
                                    </p:cmd>
                                  </p:childTnLst>
                                </p:cTn>
                              </p:par>
                            </p:childTnLst>
                          </p:cTn>
                        </p:par>
                      </p:childTnLst>
                    </p:cTn>
                  </p:par>
                </p:childTnLst>
              </p:cTn>
              <p:nextCondLst>
                <p:cond evt="onClick" delay="0">
                  <p:tgtEl>
                    <p:spTgt spid="13"/>
                  </p:tgtEl>
                </p:cond>
              </p:nextCondLst>
            </p:seq>
            <p:audio>
              <p:cMediaNode vol="80000">
                <p:cTn id="31" fill="remove" display="0">
                  <p:stCondLst>
                    <p:cond delay="indefinite"/>
                  </p:stCondLst>
                  <p:endCondLst>
                    <p:cond evt="onStopAudio" delay="0">
                      <p:tgtEl>
                        <p:sldTgt/>
                      </p:tgtEl>
                    </p:cond>
                  </p:endCondLst>
                </p:cTn>
                <p:tgtEl>
                  <p:spTgt spid="13"/>
                </p:tgtEl>
              </p:cMediaNode>
            </p:audio>
          </p:childTnLst>
        </p:cTn>
      </p:par>
    </p:tnLst>
  </p:timing>
  <p:extLst>
    <p:ext uri="{6950BFC3-D8DA-4A85-94F7-54DA5524770B}">
      <p188:commentRel xmlns:p188="http://schemas.microsoft.com/office/powerpoint/2018/8/main" r:id="rId12"/>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D36CB23-C9D4-498D-A3B6-E37DBECF699B}"/>
              </a:ext>
            </a:extLst>
          </p:cNvPr>
          <p:cNvSpPr/>
          <p:nvPr/>
        </p:nvSpPr>
        <p:spPr>
          <a:xfrm>
            <a:off x="0" y="0"/>
            <a:ext cx="12192000" cy="163483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7C83213-75E8-4D73-BD9C-EF7EC85BD751}"/>
              </a:ext>
            </a:extLst>
          </p:cNvPr>
          <p:cNvSpPr/>
          <p:nvPr/>
        </p:nvSpPr>
        <p:spPr>
          <a:xfrm>
            <a:off x="0" y="5624947"/>
            <a:ext cx="9850581" cy="1219201"/>
          </a:xfrm>
          <a:prstGeom prst="rect">
            <a:avLst/>
          </a:prstGeom>
          <a:solidFill>
            <a:srgbClr val="88888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C7E3A7F7-E868-497A-9447-93AE701F9B38}"/>
              </a:ext>
            </a:extLst>
          </p:cNvPr>
          <p:cNvSpPr/>
          <p:nvPr/>
        </p:nvSpPr>
        <p:spPr>
          <a:xfrm>
            <a:off x="0" y="467360"/>
            <a:ext cx="7037185" cy="5943601"/>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200">
              <a:ea typeface="+mn-lt"/>
              <a:cs typeface="+mn-lt"/>
            </a:endParaRPr>
          </a:p>
          <a:p>
            <a:pPr algn="ctr"/>
            <a:endParaRPr lang="en-US" sz="1200">
              <a:ea typeface="+mn-lt"/>
              <a:cs typeface="+mn-lt"/>
            </a:endParaRPr>
          </a:p>
          <a:p>
            <a:pPr algn="ctr"/>
            <a:endParaRPr lang="en-US" sz="1200">
              <a:ea typeface="+mn-lt"/>
              <a:cs typeface="+mn-lt"/>
            </a:endParaRPr>
          </a:p>
          <a:p>
            <a:pPr algn="ctr"/>
            <a:endParaRPr lang="en-US" sz="1200">
              <a:ea typeface="+mn-lt"/>
              <a:cs typeface="+mn-lt"/>
            </a:endParaRPr>
          </a:p>
          <a:p>
            <a:pPr algn="ctr"/>
            <a:endParaRPr lang="en-US" sz="1200">
              <a:ea typeface="+mn-lt"/>
              <a:cs typeface="+mn-lt"/>
            </a:endParaRPr>
          </a:p>
          <a:p>
            <a:pPr algn="ctr"/>
            <a:endParaRPr lang="en-US" sz="1400">
              <a:ea typeface="+mn-lt"/>
              <a:cs typeface="+mn-lt"/>
            </a:endParaRPr>
          </a:p>
          <a:p>
            <a:pPr algn="ctr"/>
            <a:endParaRPr lang="en-US" sz="1400">
              <a:ea typeface="+mn-lt"/>
              <a:cs typeface="+mn-lt"/>
            </a:endParaRPr>
          </a:p>
          <a:p>
            <a:pPr algn="just"/>
            <a:r>
              <a:rPr lang="en-US" sz="1400">
                <a:ea typeface="+mn-lt"/>
                <a:cs typeface="+mn-lt"/>
              </a:rPr>
              <a:t>     Following the research of many different sources and studies of immigration in America within the last two presidencies, two main categories commonly occur. The first main point is how immigrants help to grow the US economy. Throughout research,  there have been multiple articles that discuss the economic benefits that the US receives from immigrants. From those sources, it is quite evident just how dependent America really is on immigrants. From all the immigrant entrepreneurs who provide jobs for others to the mass number of immigrants in the workforce, it is shown that America relies on these immigrants in order to sustain maximum productivity and expand the economy. There are also many sources that all relate to this topic and back the  argument of why America needs immigrants. </a:t>
            </a:r>
            <a:endParaRPr lang="en-US" sz="1400">
              <a:cs typeface="Calibri"/>
            </a:endParaRPr>
          </a:p>
          <a:p>
            <a:pPr algn="just"/>
            <a:endParaRPr lang="en-US" sz="1400">
              <a:ea typeface="+mn-lt"/>
              <a:cs typeface="+mn-lt"/>
            </a:endParaRPr>
          </a:p>
          <a:p>
            <a:pPr algn="just"/>
            <a:r>
              <a:rPr lang="en-US" sz="1400">
                <a:ea typeface="+mn-lt"/>
                <a:cs typeface="+mn-lt"/>
              </a:rPr>
              <a:t>     The other focus this exhibit covered is the effects that many government programs and policies have on the individuals who make up the immigrant workforce. Within the last two presidencies there has been a great push to make accommodations for these workers, such as permanent residence and social security that they have contributed towards but missed out on. The sources in the annotated bibliography must support this dive into the specific policies that hold those individuals back and what America can do as a country to accommodate this integral part of their workforce. Some sources discuss the possibility of migration of the immigrant workforce and the possible implications of that scenario which help to illustrate the competitive edge the US gains from the extra workers. Overall, these sources allowed for a strategic analysis of immigrants lives post-migration and the implications of immigration reform in the future.</a:t>
            </a:r>
            <a:endParaRPr lang="en-US" sz="1400">
              <a:cs typeface="Calibri"/>
            </a:endParaRPr>
          </a:p>
          <a:p>
            <a:pPr algn="ctr"/>
            <a:br>
              <a:rPr lang="en-US"/>
            </a:br>
            <a:endParaRPr lang="en-US"/>
          </a:p>
          <a:p>
            <a:pPr algn="ctr"/>
            <a:br>
              <a:rPr lang="en-US"/>
            </a:br>
            <a:endParaRPr lang="en-US"/>
          </a:p>
        </p:txBody>
      </p:sp>
      <p:sp>
        <p:nvSpPr>
          <p:cNvPr id="5" name="Trapezoid 4">
            <a:extLst>
              <a:ext uri="{FF2B5EF4-FFF2-40B4-BE49-F238E27FC236}">
                <a16:creationId xmlns:a16="http://schemas.microsoft.com/office/drawing/2014/main" id="{92EE68A5-C445-4AEB-9AE1-E1F0F5F2B747}"/>
              </a:ext>
            </a:extLst>
          </p:cNvPr>
          <p:cNvSpPr/>
          <p:nvPr/>
        </p:nvSpPr>
        <p:spPr>
          <a:xfrm rot="16200000">
            <a:off x="4488872" y="2521523"/>
            <a:ext cx="6844147" cy="1828803"/>
          </a:xfrm>
          <a:prstGeom prst="trapezoid">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E362AD2-B3B6-40B5-B474-BA5DDA85780E}"/>
              </a:ext>
            </a:extLst>
          </p:cNvPr>
          <p:cNvSpPr/>
          <p:nvPr/>
        </p:nvSpPr>
        <p:spPr>
          <a:xfrm>
            <a:off x="8825347" y="0"/>
            <a:ext cx="3366652" cy="6857999"/>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lgn="ctr">
              <a:buFont typeface="Arial" panose="020B0604020202020204" pitchFamily="34" charset="0"/>
              <a:buChar char="•"/>
            </a:pPr>
            <a:endParaRPr lang="en-US">
              <a:cs typeface="Calibri" panose="020F0502020204030204"/>
            </a:endParaRPr>
          </a:p>
        </p:txBody>
      </p:sp>
      <p:sp>
        <p:nvSpPr>
          <p:cNvPr id="14" name="TextBox 13">
            <a:extLst>
              <a:ext uri="{FF2B5EF4-FFF2-40B4-BE49-F238E27FC236}">
                <a16:creationId xmlns:a16="http://schemas.microsoft.com/office/drawing/2014/main" id="{1DA6205F-2B48-4F4C-86F4-B0EAF29CF322}"/>
              </a:ext>
            </a:extLst>
          </p:cNvPr>
          <p:cNvSpPr txBox="1"/>
          <p:nvPr/>
        </p:nvSpPr>
        <p:spPr>
          <a:xfrm>
            <a:off x="676655" y="558809"/>
            <a:ext cx="5644896" cy="523220"/>
          </a:xfrm>
          <a:prstGeom prst="rect">
            <a:avLst/>
          </a:prstGeom>
          <a:noFill/>
          <a:scene3d>
            <a:camera prst="orthographicFront"/>
            <a:lightRig rig="threePt" dir="t"/>
          </a:scene3d>
          <a:sp3d>
            <a:bevelT w="793750" h="781050"/>
          </a:sp3d>
        </p:spPr>
        <p:txBody>
          <a:bodyPr wrap="square" lIns="91440" tIns="45720" rIns="91440" bIns="45720" rtlCol="0" anchor="t">
            <a:spAutoFit/>
          </a:bodyPr>
          <a:lstStyle/>
          <a:p>
            <a:pPr algn="ctr"/>
            <a:r>
              <a:rPr lang="en-US" sz="2800">
                <a:solidFill>
                  <a:schemeClr val="bg1"/>
                </a:solidFill>
                <a:effectLst>
                  <a:innerShdw blurRad="63500" dist="50800" dir="18900000">
                    <a:prstClr val="black">
                      <a:alpha val="50000"/>
                    </a:prstClr>
                  </a:innerShdw>
                </a:effectLst>
                <a:cs typeface="Calibri"/>
              </a:rPr>
              <a:t>In Conclusion...</a:t>
            </a:r>
          </a:p>
        </p:txBody>
      </p:sp>
      <p:sp>
        <p:nvSpPr>
          <p:cNvPr id="24" name="Rectangle 23">
            <a:extLst>
              <a:ext uri="{FF2B5EF4-FFF2-40B4-BE49-F238E27FC236}">
                <a16:creationId xmlns:a16="http://schemas.microsoft.com/office/drawing/2014/main" id="{88B3F79A-FE27-46C3-B4B8-341E6B3D1365}"/>
              </a:ext>
            </a:extLst>
          </p:cNvPr>
          <p:cNvSpPr/>
          <p:nvPr/>
        </p:nvSpPr>
        <p:spPr>
          <a:xfrm>
            <a:off x="7205472" y="1109472"/>
            <a:ext cx="1448634" cy="4303776"/>
          </a:xfrm>
          <a:custGeom>
            <a:avLst/>
            <a:gdLst>
              <a:gd name="connsiteX0" fmla="*/ 0 w 1473018"/>
              <a:gd name="connsiteY0" fmla="*/ 0 h 4840224"/>
              <a:gd name="connsiteX1" fmla="*/ 1473018 w 1473018"/>
              <a:gd name="connsiteY1" fmla="*/ 0 h 4840224"/>
              <a:gd name="connsiteX2" fmla="*/ 1473018 w 1473018"/>
              <a:gd name="connsiteY2" fmla="*/ 4840224 h 4840224"/>
              <a:gd name="connsiteX3" fmla="*/ 0 w 1473018"/>
              <a:gd name="connsiteY3" fmla="*/ 4840224 h 4840224"/>
              <a:gd name="connsiteX4" fmla="*/ 0 w 1473018"/>
              <a:gd name="connsiteY4" fmla="*/ 0 h 4840224"/>
              <a:gd name="connsiteX0" fmla="*/ 109728 w 1473018"/>
              <a:gd name="connsiteY0" fmla="*/ 280416 h 4840224"/>
              <a:gd name="connsiteX1" fmla="*/ 1473018 w 1473018"/>
              <a:gd name="connsiteY1" fmla="*/ 0 h 4840224"/>
              <a:gd name="connsiteX2" fmla="*/ 1473018 w 1473018"/>
              <a:gd name="connsiteY2" fmla="*/ 4840224 h 4840224"/>
              <a:gd name="connsiteX3" fmla="*/ 0 w 1473018"/>
              <a:gd name="connsiteY3" fmla="*/ 4840224 h 4840224"/>
              <a:gd name="connsiteX4" fmla="*/ 109728 w 1473018"/>
              <a:gd name="connsiteY4" fmla="*/ 280416 h 4840224"/>
              <a:gd name="connsiteX0" fmla="*/ 85344 w 1473018"/>
              <a:gd name="connsiteY0" fmla="*/ 12192 h 4840224"/>
              <a:gd name="connsiteX1" fmla="*/ 1473018 w 1473018"/>
              <a:gd name="connsiteY1" fmla="*/ 0 h 4840224"/>
              <a:gd name="connsiteX2" fmla="*/ 1473018 w 1473018"/>
              <a:gd name="connsiteY2" fmla="*/ 4840224 h 4840224"/>
              <a:gd name="connsiteX3" fmla="*/ 0 w 1473018"/>
              <a:gd name="connsiteY3" fmla="*/ 4840224 h 4840224"/>
              <a:gd name="connsiteX4" fmla="*/ 85344 w 1473018"/>
              <a:gd name="connsiteY4" fmla="*/ 12192 h 4840224"/>
              <a:gd name="connsiteX0" fmla="*/ 0 w 1473018"/>
              <a:gd name="connsiteY0" fmla="*/ 12192 h 4840224"/>
              <a:gd name="connsiteX1" fmla="*/ 1473018 w 1473018"/>
              <a:gd name="connsiteY1" fmla="*/ 0 h 4840224"/>
              <a:gd name="connsiteX2" fmla="*/ 1473018 w 1473018"/>
              <a:gd name="connsiteY2" fmla="*/ 4840224 h 4840224"/>
              <a:gd name="connsiteX3" fmla="*/ 0 w 1473018"/>
              <a:gd name="connsiteY3" fmla="*/ 4840224 h 4840224"/>
              <a:gd name="connsiteX4" fmla="*/ 0 w 1473018"/>
              <a:gd name="connsiteY4" fmla="*/ 12192 h 4840224"/>
              <a:gd name="connsiteX0" fmla="*/ 0 w 1473018"/>
              <a:gd name="connsiteY0" fmla="*/ 12192 h 4840224"/>
              <a:gd name="connsiteX1" fmla="*/ 1473018 w 1473018"/>
              <a:gd name="connsiteY1" fmla="*/ 0 h 4840224"/>
              <a:gd name="connsiteX2" fmla="*/ 1473018 w 1473018"/>
              <a:gd name="connsiteY2" fmla="*/ 4840224 h 4840224"/>
              <a:gd name="connsiteX3" fmla="*/ 24384 w 1473018"/>
              <a:gd name="connsiteY3" fmla="*/ 3998976 h 4840224"/>
              <a:gd name="connsiteX4" fmla="*/ 0 w 1473018"/>
              <a:gd name="connsiteY4" fmla="*/ 12192 h 4840224"/>
              <a:gd name="connsiteX0" fmla="*/ 0 w 1473018"/>
              <a:gd name="connsiteY0" fmla="*/ 12192 h 4303776"/>
              <a:gd name="connsiteX1" fmla="*/ 1473018 w 1473018"/>
              <a:gd name="connsiteY1" fmla="*/ 0 h 4303776"/>
              <a:gd name="connsiteX2" fmla="*/ 1424250 w 1473018"/>
              <a:gd name="connsiteY2" fmla="*/ 4303776 h 4303776"/>
              <a:gd name="connsiteX3" fmla="*/ 24384 w 1473018"/>
              <a:gd name="connsiteY3" fmla="*/ 3998976 h 4303776"/>
              <a:gd name="connsiteX4" fmla="*/ 0 w 1473018"/>
              <a:gd name="connsiteY4" fmla="*/ 12192 h 4303776"/>
              <a:gd name="connsiteX0" fmla="*/ 12192 w 1448634"/>
              <a:gd name="connsiteY0" fmla="*/ 426720 h 4303776"/>
              <a:gd name="connsiteX1" fmla="*/ 1448634 w 1448634"/>
              <a:gd name="connsiteY1" fmla="*/ 0 h 4303776"/>
              <a:gd name="connsiteX2" fmla="*/ 1399866 w 1448634"/>
              <a:gd name="connsiteY2" fmla="*/ 4303776 h 4303776"/>
              <a:gd name="connsiteX3" fmla="*/ 0 w 1448634"/>
              <a:gd name="connsiteY3" fmla="*/ 3998976 h 4303776"/>
              <a:gd name="connsiteX4" fmla="*/ 12192 w 1448634"/>
              <a:gd name="connsiteY4" fmla="*/ 426720 h 4303776"/>
              <a:gd name="connsiteX0" fmla="*/ 0 w 1460826"/>
              <a:gd name="connsiteY0" fmla="*/ 243840 h 4303776"/>
              <a:gd name="connsiteX1" fmla="*/ 1460826 w 1460826"/>
              <a:gd name="connsiteY1" fmla="*/ 0 h 4303776"/>
              <a:gd name="connsiteX2" fmla="*/ 1412058 w 1460826"/>
              <a:gd name="connsiteY2" fmla="*/ 4303776 h 4303776"/>
              <a:gd name="connsiteX3" fmla="*/ 12192 w 1460826"/>
              <a:gd name="connsiteY3" fmla="*/ 3998976 h 4303776"/>
              <a:gd name="connsiteX4" fmla="*/ 0 w 1460826"/>
              <a:gd name="connsiteY4" fmla="*/ 243840 h 4303776"/>
              <a:gd name="connsiteX0" fmla="*/ 0 w 1460826"/>
              <a:gd name="connsiteY0" fmla="*/ 219456 h 4303776"/>
              <a:gd name="connsiteX1" fmla="*/ 1460826 w 1460826"/>
              <a:gd name="connsiteY1" fmla="*/ 0 h 4303776"/>
              <a:gd name="connsiteX2" fmla="*/ 1412058 w 1460826"/>
              <a:gd name="connsiteY2" fmla="*/ 4303776 h 4303776"/>
              <a:gd name="connsiteX3" fmla="*/ 12192 w 1460826"/>
              <a:gd name="connsiteY3" fmla="*/ 3998976 h 4303776"/>
              <a:gd name="connsiteX4" fmla="*/ 0 w 1460826"/>
              <a:gd name="connsiteY4" fmla="*/ 219456 h 4303776"/>
              <a:gd name="connsiteX0" fmla="*/ 0 w 1460826"/>
              <a:gd name="connsiteY0" fmla="*/ 146304 h 4303776"/>
              <a:gd name="connsiteX1" fmla="*/ 1460826 w 1460826"/>
              <a:gd name="connsiteY1" fmla="*/ 0 h 4303776"/>
              <a:gd name="connsiteX2" fmla="*/ 1412058 w 1460826"/>
              <a:gd name="connsiteY2" fmla="*/ 4303776 h 4303776"/>
              <a:gd name="connsiteX3" fmla="*/ 12192 w 1460826"/>
              <a:gd name="connsiteY3" fmla="*/ 3998976 h 4303776"/>
              <a:gd name="connsiteX4" fmla="*/ 0 w 1460826"/>
              <a:gd name="connsiteY4" fmla="*/ 146304 h 4303776"/>
              <a:gd name="connsiteX0" fmla="*/ 0 w 1460826"/>
              <a:gd name="connsiteY0" fmla="*/ 146304 h 4303776"/>
              <a:gd name="connsiteX1" fmla="*/ 1460826 w 1460826"/>
              <a:gd name="connsiteY1" fmla="*/ 0 h 4303776"/>
              <a:gd name="connsiteX2" fmla="*/ 1412058 w 1460826"/>
              <a:gd name="connsiteY2" fmla="*/ 4303776 h 4303776"/>
              <a:gd name="connsiteX3" fmla="*/ 12192 w 1460826"/>
              <a:gd name="connsiteY3" fmla="*/ 4035552 h 4303776"/>
              <a:gd name="connsiteX4" fmla="*/ 0 w 1460826"/>
              <a:gd name="connsiteY4" fmla="*/ 146304 h 4303776"/>
              <a:gd name="connsiteX0" fmla="*/ 12192 w 1448634"/>
              <a:gd name="connsiteY0" fmla="*/ 243840 h 4303776"/>
              <a:gd name="connsiteX1" fmla="*/ 1448634 w 1448634"/>
              <a:gd name="connsiteY1" fmla="*/ 0 h 4303776"/>
              <a:gd name="connsiteX2" fmla="*/ 1399866 w 1448634"/>
              <a:gd name="connsiteY2" fmla="*/ 4303776 h 4303776"/>
              <a:gd name="connsiteX3" fmla="*/ 0 w 1448634"/>
              <a:gd name="connsiteY3" fmla="*/ 4035552 h 4303776"/>
              <a:gd name="connsiteX4" fmla="*/ 12192 w 1448634"/>
              <a:gd name="connsiteY4" fmla="*/ 243840 h 4303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8634" h="4303776">
                <a:moveTo>
                  <a:pt x="12192" y="243840"/>
                </a:moveTo>
                <a:lnTo>
                  <a:pt x="1448634" y="0"/>
                </a:lnTo>
                <a:lnTo>
                  <a:pt x="1399866" y="4303776"/>
                </a:lnTo>
                <a:lnTo>
                  <a:pt x="0" y="4035552"/>
                </a:lnTo>
                <a:lnTo>
                  <a:pt x="12192" y="243840"/>
                </a:ln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23DA916-4D13-47AE-8AA5-BFAA04B2C431}"/>
              </a:ext>
            </a:extLst>
          </p:cNvPr>
          <p:cNvSpPr txBox="1"/>
          <p:nvPr/>
        </p:nvSpPr>
        <p:spPr>
          <a:xfrm>
            <a:off x="907841" y="1846535"/>
            <a:ext cx="5121565" cy="276999"/>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cap="none" spc="0" normalizeH="0" baseline="0" noProof="0">
              <a:ln>
                <a:noFill/>
              </a:ln>
              <a:effectLst/>
              <a:uLnTx/>
              <a:uFillTx/>
              <a:latin typeface="Calibri" panose="020F0502020204030204"/>
              <a:ea typeface="+mn-lt"/>
              <a:cs typeface="Calibri" panose="020F0502020204030204"/>
            </a:endParaRPr>
          </a:p>
        </p:txBody>
      </p:sp>
      <p:pic>
        <p:nvPicPr>
          <p:cNvPr id="3" name="Picture 8" descr="A picture containing text&#10;&#10;Description automatically generated">
            <a:extLst>
              <a:ext uri="{FF2B5EF4-FFF2-40B4-BE49-F238E27FC236}">
                <a16:creationId xmlns:a16="http://schemas.microsoft.com/office/drawing/2014/main" id="{78BCADC9-E485-7C8C-3E58-8441496E22ED}"/>
              </a:ext>
            </a:extLst>
          </p:cNvPr>
          <p:cNvPicPr>
            <a:picLocks noChangeAspect="1"/>
          </p:cNvPicPr>
          <p:nvPr/>
        </p:nvPicPr>
        <p:blipFill>
          <a:blip r:embed="rId4"/>
          <a:stretch>
            <a:fillRect/>
          </a:stretch>
        </p:blipFill>
        <p:spPr>
          <a:xfrm>
            <a:off x="7110187" y="1005840"/>
            <a:ext cx="1649545" cy="4622800"/>
          </a:xfrm>
          <a:prstGeom prst="rect">
            <a:avLst/>
          </a:prstGeom>
        </p:spPr>
      </p:pic>
      <p:sp>
        <p:nvSpPr>
          <p:cNvPr id="12" name="TextBox 1">
            <a:extLst>
              <a:ext uri="{FF2B5EF4-FFF2-40B4-BE49-F238E27FC236}">
                <a16:creationId xmlns:a16="http://schemas.microsoft.com/office/drawing/2014/main" id="{BD6E6DD2-F17E-219B-7133-E8561312BD0F}"/>
              </a:ext>
            </a:extLst>
          </p:cNvPr>
          <p:cNvSpPr txBox="1"/>
          <p:nvPr/>
        </p:nvSpPr>
        <p:spPr>
          <a:xfrm rot="660000">
            <a:off x="7003988" y="5605254"/>
            <a:ext cx="1737360" cy="76944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a:hlinkClick r:id="rId5"/>
              </a:rPr>
              <a:t>https://pixels.com/featured/immigrants-and-the-statue-of-liberty-artwork-artworkassociates.html</a:t>
            </a:r>
            <a:r>
              <a:rPr lang="en-US" sz="1100"/>
              <a:t> </a:t>
            </a:r>
          </a:p>
        </p:txBody>
      </p:sp>
      <p:pic>
        <p:nvPicPr>
          <p:cNvPr id="13" name="Picture 12">
            <a:hlinkClick r:id="" action="ppaction://hlinkshowjump?jump=firstslide"/>
            <a:extLst>
              <a:ext uri="{FF2B5EF4-FFF2-40B4-BE49-F238E27FC236}">
                <a16:creationId xmlns:a16="http://schemas.microsoft.com/office/drawing/2014/main" id="{E3EF55A5-095B-224B-5CCD-4FC6AB38FADD}"/>
              </a:ext>
            </a:extLst>
          </p:cNvPr>
          <p:cNvPicPr>
            <a:picLocks noChangeAspect="1"/>
          </p:cNvPicPr>
          <p:nvPr/>
        </p:nvPicPr>
        <p:blipFill>
          <a:blip r:embed="rId6"/>
          <a:stretch>
            <a:fillRect/>
          </a:stretch>
        </p:blipFill>
        <p:spPr>
          <a:xfrm>
            <a:off x="8977842" y="6410961"/>
            <a:ext cx="360122" cy="315723"/>
          </a:xfrm>
          <a:prstGeom prst="rect">
            <a:avLst/>
          </a:prstGeom>
          <a:solidFill>
            <a:srgbClr val="888888"/>
          </a:solidFill>
        </p:spPr>
      </p:pic>
    </p:spTree>
    <p:extLst>
      <p:ext uri="{BB962C8B-B14F-4D97-AF65-F5344CB8AC3E}">
        <p14:creationId xmlns:p14="http://schemas.microsoft.com/office/powerpoint/2010/main" val="2124354927"/>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9</Slides>
  <Notes>4</Notes>
  <HiddenSlides>0</HiddenSlide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Dylan Stone</dc:creator>
  <cp:revision>56</cp:revision>
  <dcterms:created xsi:type="dcterms:W3CDTF">2021-11-11T03:36:23Z</dcterms:created>
  <dcterms:modified xsi:type="dcterms:W3CDTF">2022-05-05T17:43:51Z</dcterms:modified>
</cp:coreProperties>
</file>